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8" r:id="rId2"/>
  </p:sldIdLst>
  <p:sldSz cx="32918400" cy="43891200"/>
  <p:notesSz cx="7023100" cy="93091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24">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029"/>
    <p:restoredTop sz="94716"/>
  </p:normalViewPr>
  <p:slideViewPr>
    <p:cSldViewPr snapToGrid="0" snapToObjects="1" showGuides="1">
      <p:cViewPr>
        <p:scale>
          <a:sx n="25" d="100"/>
          <a:sy n="25" d="100"/>
        </p:scale>
        <p:origin x="1651" y="-3274"/>
      </p:cViewPr>
      <p:guideLst>
        <p:guide orient="horz" pos="13824"/>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3.jp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43343" cy="467071"/>
          </a:xfrm>
          <a:prstGeom prst="rect">
            <a:avLst/>
          </a:prstGeom>
        </p:spPr>
        <p:txBody>
          <a:bodyPr vert="horz" lIns="93317" tIns="46659" rIns="93317" bIns="46659" rtlCol="0"/>
          <a:lstStyle>
            <a:lvl1pPr algn="l">
              <a:defRPr sz="1300"/>
            </a:lvl1pPr>
          </a:lstStyle>
          <a:p>
            <a:endParaRPr lang="en-US"/>
          </a:p>
        </p:txBody>
      </p:sp>
      <p:sp>
        <p:nvSpPr>
          <p:cNvPr id="3" name="Date Placeholder 2"/>
          <p:cNvSpPr>
            <a:spLocks noGrp="1"/>
          </p:cNvSpPr>
          <p:nvPr>
            <p:ph type="dt" idx="1"/>
          </p:nvPr>
        </p:nvSpPr>
        <p:spPr>
          <a:xfrm>
            <a:off x="3978131" y="1"/>
            <a:ext cx="3043343" cy="467071"/>
          </a:xfrm>
          <a:prstGeom prst="rect">
            <a:avLst/>
          </a:prstGeom>
        </p:spPr>
        <p:txBody>
          <a:bodyPr vert="horz" lIns="93317" tIns="46659" rIns="93317" bIns="46659" rtlCol="0"/>
          <a:lstStyle>
            <a:lvl1pPr algn="r">
              <a:defRPr sz="1300"/>
            </a:lvl1pPr>
          </a:lstStyle>
          <a:p>
            <a:fld id="{337EA41F-E053-B34E-97A7-F7902D28EE03}" type="datetimeFigureOut">
              <a:rPr lang="en-US" smtClean="0"/>
              <a:t>5/2/2023</a:t>
            </a:fld>
            <a:endParaRPr lang="en-US"/>
          </a:p>
        </p:txBody>
      </p:sp>
      <p:sp>
        <p:nvSpPr>
          <p:cNvPr id="4" name="Slide Image Placeholder 3"/>
          <p:cNvSpPr>
            <a:spLocks noGrp="1" noRot="1" noChangeAspect="1"/>
          </p:cNvSpPr>
          <p:nvPr>
            <p:ph type="sldImg" idx="2"/>
          </p:nvPr>
        </p:nvSpPr>
        <p:spPr>
          <a:xfrm>
            <a:off x="2333625" y="1163638"/>
            <a:ext cx="2355850" cy="3141662"/>
          </a:xfrm>
          <a:prstGeom prst="rect">
            <a:avLst/>
          </a:prstGeom>
          <a:noFill/>
          <a:ln w="12700">
            <a:solidFill>
              <a:prstClr val="black"/>
            </a:solidFill>
          </a:ln>
        </p:spPr>
        <p:txBody>
          <a:bodyPr vert="horz" lIns="93317" tIns="46659" rIns="93317" bIns="46659" rtlCol="0" anchor="ctr"/>
          <a:lstStyle/>
          <a:p>
            <a:endParaRPr lang="en-US"/>
          </a:p>
        </p:txBody>
      </p:sp>
      <p:sp>
        <p:nvSpPr>
          <p:cNvPr id="5" name="Notes Placeholder 4"/>
          <p:cNvSpPr>
            <a:spLocks noGrp="1"/>
          </p:cNvSpPr>
          <p:nvPr>
            <p:ph type="body" sz="quarter" idx="3"/>
          </p:nvPr>
        </p:nvSpPr>
        <p:spPr>
          <a:xfrm>
            <a:off x="702310" y="4480004"/>
            <a:ext cx="5618480" cy="3665459"/>
          </a:xfrm>
          <a:prstGeom prst="rect">
            <a:avLst/>
          </a:prstGeom>
        </p:spPr>
        <p:txBody>
          <a:bodyPr vert="horz" lIns="93317" tIns="46659" rIns="93317" bIns="4665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30"/>
            <a:ext cx="3043343" cy="467070"/>
          </a:xfrm>
          <a:prstGeom prst="rect">
            <a:avLst/>
          </a:prstGeom>
        </p:spPr>
        <p:txBody>
          <a:bodyPr vert="horz" lIns="93317" tIns="46659" rIns="93317" bIns="46659" rtlCol="0" anchor="b"/>
          <a:lstStyle>
            <a:lvl1pPr algn="l">
              <a:defRPr sz="1300"/>
            </a:lvl1pPr>
          </a:lstStyle>
          <a:p>
            <a:endParaRPr lang="en-US"/>
          </a:p>
        </p:txBody>
      </p:sp>
      <p:sp>
        <p:nvSpPr>
          <p:cNvPr id="7" name="Slide Number Placeholder 6"/>
          <p:cNvSpPr>
            <a:spLocks noGrp="1"/>
          </p:cNvSpPr>
          <p:nvPr>
            <p:ph type="sldNum" sz="quarter" idx="5"/>
          </p:nvPr>
        </p:nvSpPr>
        <p:spPr>
          <a:xfrm>
            <a:off x="3978131" y="8842030"/>
            <a:ext cx="3043343" cy="467070"/>
          </a:xfrm>
          <a:prstGeom prst="rect">
            <a:avLst/>
          </a:prstGeom>
        </p:spPr>
        <p:txBody>
          <a:bodyPr vert="horz" lIns="93317" tIns="46659" rIns="93317" bIns="46659" rtlCol="0" anchor="b"/>
          <a:lstStyle>
            <a:lvl1pPr algn="r">
              <a:defRPr sz="1300"/>
            </a:lvl1pPr>
          </a:lstStyle>
          <a:p>
            <a:fld id="{A6E6FFF9-1146-B147-9065-5C6D67047B65}" type="slidenum">
              <a:rPr lang="en-US" smtClean="0"/>
              <a:t>‹#›</a:t>
            </a:fld>
            <a:endParaRPr lang="en-US"/>
          </a:p>
        </p:txBody>
      </p:sp>
    </p:spTree>
    <p:extLst>
      <p:ext uri="{BB962C8B-B14F-4D97-AF65-F5344CB8AC3E}">
        <p14:creationId xmlns:p14="http://schemas.microsoft.com/office/powerpoint/2010/main" val="41063958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E6FFF9-1146-B147-9065-5C6D67047B65}" type="slidenum">
              <a:rPr lang="en-US" smtClean="0"/>
              <a:t>1</a:t>
            </a:fld>
            <a:endParaRPr lang="en-US"/>
          </a:p>
        </p:txBody>
      </p:sp>
    </p:spTree>
    <p:extLst>
      <p:ext uri="{BB962C8B-B14F-4D97-AF65-F5344CB8AC3E}">
        <p14:creationId xmlns:p14="http://schemas.microsoft.com/office/powerpoint/2010/main" val="1403879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13634723"/>
            <a:ext cx="27980640" cy="9408160"/>
          </a:xfrm>
        </p:spPr>
        <p:txBody>
          <a:bodyPr/>
          <a:lstStyle/>
          <a:p>
            <a:r>
              <a:rPr lang="en-US"/>
              <a:t>Click to edit Master title style</a:t>
            </a:r>
          </a:p>
        </p:txBody>
      </p:sp>
      <p:sp>
        <p:nvSpPr>
          <p:cNvPr id="3" name="Subtitle 2"/>
          <p:cNvSpPr>
            <a:spLocks noGrp="1"/>
          </p:cNvSpPr>
          <p:nvPr>
            <p:ph type="subTitle" idx="1"/>
          </p:nvPr>
        </p:nvSpPr>
        <p:spPr>
          <a:xfrm>
            <a:off x="4937760" y="24871680"/>
            <a:ext cx="23042880" cy="1121664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1CB972E-C4FA-D34A-A6EB-90345745BC76}"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1CB972E-C4FA-D34A-A6EB-90345745BC76}"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840" y="1757686"/>
            <a:ext cx="7406640" cy="3744976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45920" y="1757686"/>
            <a:ext cx="21671280" cy="374497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1CB972E-C4FA-D34A-A6EB-90345745BC76}"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1CB972E-C4FA-D34A-A6EB-90345745BC76}"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28204163"/>
            <a:ext cx="27980640" cy="871728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2600327" y="18602966"/>
            <a:ext cx="27980640" cy="9601197"/>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CB972E-C4FA-D34A-A6EB-90345745BC76}"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45920" y="10241283"/>
            <a:ext cx="14538960" cy="28966163"/>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733520" y="10241283"/>
            <a:ext cx="14538960" cy="28966163"/>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1CB972E-C4FA-D34A-A6EB-90345745BC76}" type="datetimeFigureOut">
              <a:rPr lang="en-US" smtClean="0"/>
              <a:t>5/2/2023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9824723"/>
            <a:ext cx="14544677" cy="4094477"/>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1645920" y="13919200"/>
            <a:ext cx="14544677" cy="25288243"/>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9824723"/>
            <a:ext cx="14550390" cy="4094477"/>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16722092" y="13919200"/>
            <a:ext cx="14550390" cy="25288243"/>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1CB972E-C4FA-D34A-A6EB-90345745BC76}" type="datetimeFigureOut">
              <a:rPr lang="en-US" smtClean="0"/>
              <a:t>5/2/2023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1CB972E-C4FA-D34A-A6EB-90345745BC76}" type="datetimeFigureOut">
              <a:rPr lang="en-US" smtClean="0"/>
              <a:t>5/2/2023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CB972E-C4FA-D34A-A6EB-90345745BC76}" type="datetimeFigureOut">
              <a:rPr lang="en-US" smtClean="0"/>
              <a:t>5/2/2023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1747520"/>
            <a:ext cx="10829927" cy="743712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2870180" y="1747523"/>
            <a:ext cx="18402300" cy="37459923"/>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2" y="9184643"/>
            <a:ext cx="10829927" cy="30022803"/>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D1CB972E-C4FA-D34A-A6EB-90345745BC76}" type="datetimeFigureOut">
              <a:rPr lang="en-US" smtClean="0"/>
              <a:t>5/2/2023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30723840"/>
            <a:ext cx="19751040" cy="3627123"/>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6452237" y="3921760"/>
            <a:ext cx="19751040" cy="2633472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p>
        </p:txBody>
      </p:sp>
      <p:sp>
        <p:nvSpPr>
          <p:cNvPr id="4" name="Text Placeholder 3"/>
          <p:cNvSpPr>
            <a:spLocks noGrp="1"/>
          </p:cNvSpPr>
          <p:nvPr>
            <p:ph type="body" sz="half" idx="2"/>
          </p:nvPr>
        </p:nvSpPr>
        <p:spPr>
          <a:xfrm>
            <a:off x="6452237" y="34350963"/>
            <a:ext cx="19751040" cy="5151117"/>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D1CB972E-C4FA-D34A-A6EB-90345745BC76}" type="datetimeFigureOut">
              <a:rPr lang="en-US" smtClean="0"/>
              <a:t>5/2/2023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CCA7E-0328-6E45-9C99-A523920FBB9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1757683"/>
            <a:ext cx="29626560" cy="73152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1645920" y="10241283"/>
            <a:ext cx="29626560" cy="28966163"/>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40680643"/>
            <a:ext cx="7680960" cy="23368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D1CB972E-C4FA-D34A-A6EB-90345745BC76}" type="datetimeFigureOut">
              <a:rPr lang="en-US" smtClean="0"/>
              <a:t>5/2/2023</a:t>
            </a:fld>
            <a:endParaRPr lang="en-US"/>
          </a:p>
        </p:txBody>
      </p:sp>
      <p:sp>
        <p:nvSpPr>
          <p:cNvPr id="5" name="Footer Placeholder 4"/>
          <p:cNvSpPr>
            <a:spLocks noGrp="1"/>
          </p:cNvSpPr>
          <p:nvPr>
            <p:ph type="ftr" sz="quarter" idx="3"/>
          </p:nvPr>
        </p:nvSpPr>
        <p:spPr>
          <a:xfrm>
            <a:off x="11247120" y="40680643"/>
            <a:ext cx="10424160" cy="23368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591520" y="40680643"/>
            <a:ext cx="7680960" cy="23368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1A0CCA7E-0328-6E45-9C99-A523920FBB9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oleObject" Target="../embeddings/oleObject1.bin"/><Relationship Id="rId18" Type="http://schemas.openxmlformats.org/officeDocument/2006/relationships/image" Target="../media/image2.emf"/><Relationship Id="rId3" Type="http://schemas.openxmlformats.org/officeDocument/2006/relationships/notesSlide" Target="../notesSlides/notesSlide1.xml"/><Relationship Id="rId21" Type="http://schemas.openxmlformats.org/officeDocument/2006/relationships/image" Target="../media/image16.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oleObject" Target="../embeddings/oleObject2.bin"/><Relationship Id="rId2" Type="http://schemas.openxmlformats.org/officeDocument/2006/relationships/slideLayout" Target="../slideLayouts/slideLayout2.xml"/><Relationship Id="rId16" Type="http://schemas.openxmlformats.org/officeDocument/2006/relationships/image" Target="../media/image13.png"/><Relationship Id="rId20" Type="http://schemas.openxmlformats.org/officeDocument/2006/relationships/image" Target="../media/image15.png"/><Relationship Id="rId1" Type="http://schemas.openxmlformats.org/officeDocument/2006/relationships/vmlDrawing" Target="../drawings/vmlDrawing1.v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tiff"/><Relationship Id="rId15" Type="http://schemas.openxmlformats.org/officeDocument/2006/relationships/image" Target="../media/image12.png"/><Relationship Id="rId10" Type="http://schemas.openxmlformats.org/officeDocument/2006/relationships/image" Target="../media/image9.png"/><Relationship Id="rId19" Type="http://schemas.openxmlformats.org/officeDocument/2006/relationships/image" Target="../media/image14.png"/><Relationship Id="rId4" Type="http://schemas.openxmlformats.org/officeDocument/2006/relationships/image" Target="../media/image3.jpg"/><Relationship Id="rId9" Type="http://schemas.openxmlformats.org/officeDocument/2006/relationships/image" Target="../media/image8.png"/><Relationship Id="rId1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1F162B-A4E3-08F7-2FA3-A162E904C5A9}"/>
              </a:ext>
            </a:extLst>
          </p:cNvPr>
          <p:cNvSpPr txBox="1"/>
          <p:nvPr/>
        </p:nvSpPr>
        <p:spPr>
          <a:xfrm>
            <a:off x="3749040" y="293973"/>
            <a:ext cx="25420320" cy="4878259"/>
          </a:xfrm>
          <a:prstGeom prst="rect">
            <a:avLst/>
          </a:prstGeom>
          <a:noFill/>
        </p:spPr>
        <p:txBody>
          <a:bodyPr wrap="square">
            <a:spAutoFit/>
          </a:bodyPr>
          <a:lstStyle/>
          <a:p>
            <a:pPr algn="ctr">
              <a:spcAft>
                <a:spcPts val="1800"/>
              </a:spcAft>
            </a:pPr>
            <a:r>
              <a:rPr lang="en-US" sz="8000" b="1" dirty="0">
                <a:solidFill>
                  <a:srgbClr val="C00000"/>
                </a:solidFill>
                <a:latin typeface="Arial" panose="020B0604020202020204" pitchFamily="34" charset="0"/>
                <a:cs typeface="Arial" panose="020B0604020202020204" pitchFamily="34" charset="0"/>
              </a:rPr>
              <a:t>Evaluation of a High-Power Target Design for Positron Production at CEBAF</a:t>
            </a:r>
          </a:p>
          <a:p>
            <a:pPr algn="ctr">
              <a:spcAft>
                <a:spcPts val="1800"/>
              </a:spcAft>
            </a:pPr>
            <a:r>
              <a:rPr lang="en-US" sz="4000" dirty="0">
                <a:latin typeface="Arial" panose="020B0604020202020204" pitchFamily="34" charset="0"/>
                <a:cs typeface="Arial" panose="020B0604020202020204" pitchFamily="34" charset="0"/>
              </a:rPr>
              <a:t>A. Ushakov</a:t>
            </a:r>
            <a:r>
              <a:rPr lang="en-US" sz="4000" baseline="30000" dirty="0">
                <a:latin typeface="Arial" panose="020B0604020202020204" pitchFamily="34" charset="0"/>
                <a:cs typeface="Arial" panose="020B0604020202020204" pitchFamily="34" charset="0"/>
              </a:rPr>
              <a:t>1,2</a:t>
            </a:r>
            <a:r>
              <a:rPr lang="en-US" sz="4000" dirty="0">
                <a:latin typeface="Arial" panose="020B0604020202020204" pitchFamily="34" charset="0"/>
                <a:cs typeface="Arial" panose="020B0604020202020204" pitchFamily="34" charset="0"/>
              </a:rPr>
              <a:t>, S. Covrig</a:t>
            </a:r>
            <a:r>
              <a:rPr lang="en-US" sz="4000" baseline="30000" dirty="0">
                <a:latin typeface="Arial" panose="020B0604020202020204" pitchFamily="34" charset="0"/>
                <a:cs typeface="Arial" panose="020B0604020202020204" pitchFamily="34" charset="0"/>
              </a:rPr>
              <a:t>2</a:t>
            </a:r>
            <a:r>
              <a:rPr lang="en-US" sz="4000" dirty="0">
                <a:latin typeface="Arial" panose="020B0604020202020204" pitchFamily="34" charset="0"/>
                <a:cs typeface="Arial" panose="020B0604020202020204" pitchFamily="34" charset="0"/>
              </a:rPr>
              <a:t>, J</a:t>
            </a:r>
            <a:r>
              <a:rPr lang="en-US" sz="4000" b="0" i="0" dirty="0">
                <a:effectLst/>
                <a:latin typeface="Arial" panose="020B0604020202020204" pitchFamily="34" charset="0"/>
                <a:cs typeface="Arial" panose="020B0604020202020204" pitchFamily="34" charset="0"/>
              </a:rPr>
              <a:t>. Grames</a:t>
            </a:r>
            <a:r>
              <a:rPr lang="en-US" sz="4000" baseline="30000" dirty="0">
                <a:latin typeface="Arial" panose="020B0604020202020204" pitchFamily="34" charset="0"/>
                <a:cs typeface="Arial" panose="020B0604020202020204" pitchFamily="34" charset="0"/>
              </a:rPr>
              <a:t>2</a:t>
            </a:r>
            <a:r>
              <a:rPr lang="en-US" sz="4000" b="0" i="0" dirty="0">
                <a:effectLst/>
                <a:latin typeface="Arial" panose="020B0604020202020204" pitchFamily="34" charset="0"/>
                <a:cs typeface="Arial" panose="020B0604020202020204" pitchFamily="34" charset="0"/>
              </a:rPr>
              <a:t>, S. Habet</a:t>
            </a:r>
            <a:r>
              <a:rPr lang="en-US" sz="4000" b="0" i="0" baseline="30000" dirty="0">
                <a:effectLst/>
                <a:latin typeface="Arial" panose="020B0604020202020204" pitchFamily="34" charset="0"/>
                <a:cs typeface="Arial" panose="020B0604020202020204" pitchFamily="34" charset="0"/>
              </a:rPr>
              <a:t>1,2</a:t>
            </a:r>
            <a:r>
              <a:rPr lang="en-US" sz="4000" b="0" i="0" dirty="0">
                <a:effectLst/>
                <a:latin typeface="Arial" panose="020B0604020202020204" pitchFamily="34" charset="0"/>
                <a:cs typeface="Arial" panose="020B0604020202020204" pitchFamily="34" charset="0"/>
              </a:rPr>
              <a:t>, </a:t>
            </a:r>
            <a:r>
              <a:rPr lang="en-US" sz="4000" dirty="0">
                <a:latin typeface="Arial" panose="020B0604020202020204" pitchFamily="34" charset="0"/>
                <a:cs typeface="Arial" panose="020B0604020202020204" pitchFamily="34" charset="0"/>
              </a:rPr>
              <a:t>C. Le Galliard</a:t>
            </a:r>
            <a:r>
              <a:rPr lang="en-US" sz="4000" baseline="30000" dirty="0">
                <a:latin typeface="Arial" panose="020B0604020202020204" pitchFamily="34" charset="0"/>
                <a:cs typeface="Arial" panose="020B0604020202020204" pitchFamily="34" charset="0"/>
              </a:rPr>
              <a:t>1</a:t>
            </a:r>
            <a:r>
              <a:rPr lang="en-US" sz="4000" dirty="0">
                <a:latin typeface="Arial" panose="020B0604020202020204" pitchFamily="34" charset="0"/>
                <a:cs typeface="Arial" panose="020B0604020202020204" pitchFamily="34" charset="0"/>
              </a:rPr>
              <a:t>, E</a:t>
            </a:r>
            <a:r>
              <a:rPr lang="en-US" sz="4000" b="0" i="0" dirty="0">
                <a:effectLst/>
                <a:latin typeface="Arial" panose="020B0604020202020204" pitchFamily="34" charset="0"/>
                <a:cs typeface="Arial" panose="020B0604020202020204" pitchFamily="34" charset="0"/>
              </a:rPr>
              <a:t>. Voutier</a:t>
            </a:r>
            <a:r>
              <a:rPr lang="en-US" sz="4000" b="0" i="0" baseline="30000" dirty="0">
                <a:effectLst/>
                <a:latin typeface="Arial" panose="020B0604020202020204" pitchFamily="34" charset="0"/>
                <a:cs typeface="Arial" panose="020B0604020202020204" pitchFamily="34" charset="0"/>
              </a:rPr>
              <a:t>1</a:t>
            </a:r>
            <a:endParaRPr lang="en-US" sz="4000" b="0" i="1" baseline="30000" dirty="0">
              <a:effectLst/>
              <a:latin typeface="Arial" panose="020B0604020202020204" pitchFamily="34" charset="0"/>
              <a:cs typeface="Arial" panose="020B0604020202020204" pitchFamily="34" charset="0"/>
            </a:endParaRPr>
          </a:p>
          <a:p>
            <a:pPr algn="ctr">
              <a:spcAft>
                <a:spcPts val="600"/>
              </a:spcAft>
            </a:pPr>
            <a:r>
              <a:rPr lang="en-US" sz="3200" b="0" baseline="30000" dirty="0">
                <a:effectLst/>
                <a:latin typeface="Arial" panose="020B0604020202020204" pitchFamily="34" charset="0"/>
                <a:cs typeface="Arial" panose="020B0604020202020204" pitchFamily="34" charset="0"/>
              </a:rPr>
              <a:t>1</a:t>
            </a:r>
            <a:r>
              <a:rPr lang="en-US" sz="3200" b="0" i="1" dirty="0">
                <a:effectLst/>
                <a:latin typeface="Arial" panose="020B0604020202020204" pitchFamily="34" charset="0"/>
                <a:cs typeface="Arial" panose="020B0604020202020204" pitchFamily="34" charset="0"/>
              </a:rPr>
              <a:t>Université Paris-</a:t>
            </a:r>
            <a:r>
              <a:rPr lang="en-US" sz="3200" b="0" i="1" dirty="0" err="1">
                <a:effectLst/>
                <a:latin typeface="Arial" panose="020B0604020202020204" pitchFamily="34" charset="0"/>
                <a:cs typeface="Arial" panose="020B0604020202020204" pitchFamily="34" charset="0"/>
              </a:rPr>
              <a:t>Saclay</a:t>
            </a:r>
            <a:r>
              <a:rPr lang="en-US" sz="3200" b="0" i="1" dirty="0">
                <a:effectLst/>
                <a:latin typeface="Arial" panose="020B0604020202020204" pitchFamily="34" charset="0"/>
                <a:cs typeface="Arial" panose="020B0604020202020204" pitchFamily="34" charset="0"/>
              </a:rPr>
              <a:t>, CNRS/IN2P3/</a:t>
            </a:r>
            <a:r>
              <a:rPr lang="en-US" sz="3200" b="0" i="1" dirty="0" err="1">
                <a:effectLst/>
                <a:latin typeface="Arial" panose="020B0604020202020204" pitchFamily="34" charset="0"/>
                <a:cs typeface="Arial" panose="020B0604020202020204" pitchFamily="34" charset="0"/>
              </a:rPr>
              <a:t>IJCLab</a:t>
            </a:r>
            <a:r>
              <a:rPr lang="en-US" sz="3200" b="0" i="1" dirty="0">
                <a:effectLst/>
                <a:latin typeface="Arial" panose="020B0604020202020204" pitchFamily="34" charset="0"/>
                <a:cs typeface="Arial" panose="020B0604020202020204" pitchFamily="34" charset="0"/>
              </a:rPr>
              <a:t>, 91405 Orsay, </a:t>
            </a:r>
            <a:r>
              <a:rPr lang="en-US" sz="3200" i="1" dirty="0">
                <a:latin typeface="Arial" panose="020B0604020202020204" pitchFamily="34" charset="0"/>
                <a:cs typeface="Arial" panose="020B0604020202020204" pitchFamily="34" charset="0"/>
              </a:rPr>
              <a:t>France</a:t>
            </a:r>
          </a:p>
          <a:p>
            <a:pPr algn="ctr"/>
            <a:r>
              <a:rPr lang="en-US" sz="3200" i="1" dirty="0">
                <a:latin typeface="Arial" panose="020B0604020202020204" pitchFamily="34" charset="0"/>
                <a:cs typeface="Arial" panose="020B0604020202020204" pitchFamily="34" charset="0"/>
              </a:rPr>
              <a:t> </a:t>
            </a:r>
            <a:r>
              <a:rPr lang="en-US" sz="3200" baseline="30000" dirty="0">
                <a:latin typeface="Arial" panose="020B0604020202020204" pitchFamily="34" charset="0"/>
                <a:cs typeface="Arial" panose="020B0604020202020204" pitchFamily="34" charset="0"/>
              </a:rPr>
              <a:t>2</a:t>
            </a:r>
            <a:r>
              <a:rPr lang="en-US" sz="3200" i="1" dirty="0">
                <a:latin typeface="Arial" panose="020B0604020202020204" pitchFamily="34" charset="0"/>
                <a:cs typeface="Arial" panose="020B0604020202020204" pitchFamily="34" charset="0"/>
              </a:rPr>
              <a:t>Thomas Jefferson National Accelerator Facility, Newport News, VA 23606, USA</a:t>
            </a:r>
          </a:p>
        </p:txBody>
      </p:sp>
      <p:sp>
        <p:nvSpPr>
          <p:cNvPr id="4" name="Rounded Rectangle 3">
            <a:extLst>
              <a:ext uri="{FF2B5EF4-FFF2-40B4-BE49-F238E27FC236}">
                <a16:creationId xmlns:a16="http://schemas.microsoft.com/office/drawing/2014/main" id="{643108E2-8D2D-A7DF-2D28-892011AEEB8D}"/>
              </a:ext>
            </a:extLst>
          </p:cNvPr>
          <p:cNvSpPr/>
          <p:nvPr/>
        </p:nvSpPr>
        <p:spPr>
          <a:xfrm>
            <a:off x="5076815" y="5309427"/>
            <a:ext cx="22847554" cy="3670452"/>
          </a:xfrm>
          <a:prstGeom prst="roundRect">
            <a:avLst>
              <a:gd name="adj" fmla="val 10607"/>
            </a:avLst>
          </a:prstGeom>
          <a:noFill/>
        </p:spPr>
        <p:style>
          <a:lnRef idx="1">
            <a:schemeClr val="accent1"/>
          </a:lnRef>
          <a:fillRef idx="3">
            <a:schemeClr val="accent1"/>
          </a:fillRef>
          <a:effectRef idx="2">
            <a:schemeClr val="accent1"/>
          </a:effectRef>
          <a:fontRef idx="minor">
            <a:schemeClr val="lt1"/>
          </a:fontRef>
        </p:style>
        <p:txBody>
          <a:bodyPr lIns="182880" tIns="0" rIns="182880" bIns="0" rtlCol="0" anchor="ctr"/>
          <a:lstStyle/>
          <a:p>
            <a:pPr algn="just"/>
            <a:r>
              <a:rPr lang="en-US" sz="3200" b="1" i="0" dirty="0">
                <a:solidFill>
                  <a:schemeClr val="tx1"/>
                </a:solidFill>
                <a:effectLst/>
                <a:latin typeface="Arial" panose="020B0604020202020204" pitchFamily="34" charset="0"/>
                <a:cs typeface="Arial" panose="020B0604020202020204" pitchFamily="34" charset="0"/>
              </a:rPr>
              <a:t>Abstract</a:t>
            </a:r>
            <a:r>
              <a:rPr lang="en-US" sz="3200" b="0" i="0" dirty="0">
                <a:solidFill>
                  <a:schemeClr val="tx1"/>
                </a:solidFill>
                <a:effectLst/>
                <a:latin typeface="Arial" panose="020B0604020202020204" pitchFamily="34" charset="0"/>
                <a:cs typeface="Arial" panose="020B0604020202020204" pitchFamily="34" charset="0"/>
              </a:rPr>
              <a:t>: </a:t>
            </a:r>
            <a:r>
              <a:rPr lang="en-US" sz="3200" dirty="0">
                <a:solidFill>
                  <a:schemeClr val="tx1"/>
                </a:solidFill>
                <a:latin typeface="Arial" panose="020B0604020202020204" pitchFamily="34" charset="0"/>
                <a:cs typeface="Arial" panose="020B0604020202020204" pitchFamily="34" charset="0"/>
              </a:rPr>
              <a:t>A source for polarized positron beams at the Continuous Electron Beam Accelerator Facility (CEBAF) at Jefferson Lab is being designed. The Polarized Electrons for Polarized Positrons (PEPPo) concept is used to produce polarized </a:t>
            </a:r>
            <a:r>
              <a:rPr lang="en-US" sz="3200" dirty="0" err="1">
                <a:solidFill>
                  <a:schemeClr val="tx1"/>
                </a:solidFill>
                <a:latin typeface="Arial" panose="020B0604020202020204" pitchFamily="34" charset="0"/>
                <a:cs typeface="Arial" panose="020B0604020202020204" pitchFamily="34" charset="0"/>
              </a:rPr>
              <a:t>e</a:t>
            </a:r>
            <a:r>
              <a:rPr lang="en-US" sz="3200" baseline="30000" dirty="0" err="1">
                <a:solidFill>
                  <a:schemeClr val="tx1"/>
                </a:solidFill>
                <a:latin typeface="Arial" panose="020B0604020202020204" pitchFamily="34" charset="0"/>
                <a:cs typeface="Arial" panose="020B0604020202020204" pitchFamily="34" charset="0"/>
              </a:rPr>
              <a:t>+</a:t>
            </a:r>
            <a:r>
              <a:rPr lang="en-US" sz="3200" dirty="0" err="1">
                <a:solidFill>
                  <a:schemeClr val="tx1"/>
                </a:solidFill>
                <a:latin typeface="Arial" panose="020B0604020202020204" pitchFamily="34" charset="0"/>
                <a:cs typeface="Arial" panose="020B0604020202020204" pitchFamily="34" charset="0"/>
              </a:rPr>
              <a:t>e</a:t>
            </a:r>
            <a:r>
              <a:rPr lang="en-US" sz="3200" baseline="30000" dirty="0">
                <a:solidFill>
                  <a:schemeClr val="tx1"/>
                </a:solidFill>
                <a:latin typeface="Arial" panose="020B0604020202020204" pitchFamily="34" charset="0"/>
                <a:cs typeface="Arial" panose="020B0604020202020204" pitchFamily="34" charset="0"/>
              </a:rPr>
              <a:t>−</a:t>
            </a:r>
            <a:r>
              <a:rPr lang="en-US" sz="3200" dirty="0">
                <a:solidFill>
                  <a:schemeClr val="tx1"/>
                </a:solidFill>
                <a:latin typeface="Arial" panose="020B0604020202020204" pitchFamily="34" charset="0"/>
                <a:cs typeface="Arial" panose="020B0604020202020204" pitchFamily="34" charset="0"/>
              </a:rPr>
              <a:t>-pairs from the bremsstrahlung radiation of a longitudinally polarized electron beam interacting within a high-Z conversion target. The scheme under consideration includes a 4 mm thick tungsten target that absorbs 17 kW deposited by a 1 mA continuous-wave electron beam with an energy of 120 MeV. The concept of a rotating tungsten rim mounted on a water-cooled copper disk was explored. The results of ANSYS thermal and mechanical analyses are discussed together with FLUKA evaluations of the radiation damages.</a:t>
            </a:r>
          </a:p>
        </p:txBody>
      </p:sp>
      <p:sp>
        <p:nvSpPr>
          <p:cNvPr id="9" name="TextBox 8">
            <a:extLst>
              <a:ext uri="{FF2B5EF4-FFF2-40B4-BE49-F238E27FC236}">
                <a16:creationId xmlns:a16="http://schemas.microsoft.com/office/drawing/2014/main" id="{A2C82E28-B4B0-B640-FE6F-01571AA67463}"/>
              </a:ext>
            </a:extLst>
          </p:cNvPr>
          <p:cNvSpPr txBox="1"/>
          <p:nvPr/>
        </p:nvSpPr>
        <p:spPr>
          <a:xfrm>
            <a:off x="890954" y="40300181"/>
            <a:ext cx="31153901" cy="954107"/>
          </a:xfrm>
          <a:prstGeom prst="rect">
            <a:avLst/>
          </a:prstGeom>
          <a:noFill/>
        </p:spPr>
        <p:txBody>
          <a:bodyPr wrap="square">
            <a:spAutoFit/>
          </a:bodyPr>
          <a:lstStyle/>
          <a:p>
            <a:pPr algn="ctr"/>
            <a:r>
              <a:rPr lang="en-US" sz="2800" dirty="0">
                <a:latin typeface="Arial" panose="020B0604020202020204" pitchFamily="34" charset="0"/>
                <a:cs typeface="Arial" panose="020B0604020202020204" pitchFamily="34" charset="0"/>
              </a:rPr>
              <a:t>This work is supported by the European Union’s Horizon 2020 Research and Innovation program under Grant Agreement No 824093 and the U.S. DOE, Office of Science, Office of Nuclear Physics, contract DE-AC05-06OR23177.</a:t>
            </a:r>
          </a:p>
        </p:txBody>
      </p:sp>
      <p:pic>
        <p:nvPicPr>
          <p:cNvPr id="6" name="Image 18">
            <a:extLst>
              <a:ext uri="{FF2B5EF4-FFF2-40B4-BE49-F238E27FC236}">
                <a16:creationId xmlns:a16="http://schemas.microsoft.com/office/drawing/2014/main" id="{9B330DF8-DB6B-5E87-6461-574B0DF686FD}"/>
              </a:ext>
            </a:extLst>
          </p:cNvPr>
          <p:cNvPicPr>
            <a:picLocks noChangeAspect="1"/>
          </p:cNvPicPr>
          <p:nvPr/>
        </p:nvPicPr>
        <p:blipFill>
          <a:blip r:embed="rId5"/>
          <a:stretch>
            <a:fillRect/>
          </a:stretch>
        </p:blipFill>
        <p:spPr>
          <a:xfrm>
            <a:off x="10924154" y="41998770"/>
            <a:ext cx="2731310" cy="1343841"/>
          </a:xfrm>
          <a:prstGeom prst="rect">
            <a:avLst/>
          </a:prstGeom>
        </p:spPr>
      </p:pic>
      <p:pic>
        <p:nvPicPr>
          <p:cNvPr id="92" name="Picture 91">
            <a:extLst>
              <a:ext uri="{FF2B5EF4-FFF2-40B4-BE49-F238E27FC236}">
                <a16:creationId xmlns:a16="http://schemas.microsoft.com/office/drawing/2014/main" id="{9E4FC24F-14F8-4414-8B70-4EDB0393D158}"/>
              </a:ext>
            </a:extLst>
          </p:cNvPr>
          <p:cNvPicPr>
            <a:picLocks noChangeAspect="1"/>
          </p:cNvPicPr>
          <p:nvPr/>
        </p:nvPicPr>
        <p:blipFill>
          <a:blip r:embed="rId6"/>
          <a:stretch>
            <a:fillRect/>
          </a:stretch>
        </p:blipFill>
        <p:spPr>
          <a:xfrm>
            <a:off x="17342697" y="42000718"/>
            <a:ext cx="1918676" cy="1341893"/>
          </a:xfrm>
          <a:prstGeom prst="rect">
            <a:avLst/>
          </a:prstGeom>
        </p:spPr>
      </p:pic>
      <p:sp>
        <p:nvSpPr>
          <p:cNvPr id="99" name="Rounded Rectangle 3">
            <a:extLst>
              <a:ext uri="{FF2B5EF4-FFF2-40B4-BE49-F238E27FC236}">
                <a16:creationId xmlns:a16="http://schemas.microsoft.com/office/drawing/2014/main" id="{9B897AEE-A218-425A-ABA3-E09AE29F408D}"/>
              </a:ext>
            </a:extLst>
          </p:cNvPr>
          <p:cNvSpPr/>
          <p:nvPr/>
        </p:nvSpPr>
        <p:spPr>
          <a:xfrm>
            <a:off x="12411456" y="31840832"/>
            <a:ext cx="19129010" cy="8283416"/>
          </a:xfrm>
          <a:prstGeom prst="roundRect">
            <a:avLst>
              <a:gd name="adj" fmla="val 4938"/>
            </a:avLst>
          </a:prstGeom>
          <a:noFill/>
          <a:effectLst>
            <a:outerShdw blurRad="40000" dir="5400000" rotWithShape="0">
              <a:schemeClr val="tx1">
                <a:alpha val="35000"/>
              </a:schemeClr>
            </a:outerShdw>
          </a:effectLst>
        </p:spPr>
        <p:style>
          <a:lnRef idx="1">
            <a:schemeClr val="accent1"/>
          </a:lnRef>
          <a:fillRef idx="3">
            <a:schemeClr val="accent1"/>
          </a:fillRef>
          <a:effectRef idx="2">
            <a:schemeClr val="accent1"/>
          </a:effectRef>
          <a:fontRef idx="minor">
            <a:schemeClr val="lt1"/>
          </a:fontRef>
        </p:style>
        <p:txBody>
          <a:bodyPr lIns="182880" tIns="91440" rIns="182880" bIns="91440" rtlCol="0" anchor="ctr"/>
          <a:lstStyle/>
          <a:p>
            <a:pPr algn="just">
              <a:spcAft>
                <a:spcPts val="1200"/>
              </a:spcAft>
            </a:pPr>
            <a:r>
              <a:rPr lang="en-US" sz="4400" b="1" dirty="0">
                <a:solidFill>
                  <a:schemeClr val="tx1"/>
                </a:solidFill>
                <a:latin typeface="Arial" panose="020B0604020202020204" pitchFamily="34" charset="0"/>
                <a:cs typeface="Arial" panose="020B0604020202020204" pitchFamily="34" charset="0"/>
              </a:rPr>
              <a:t>Summary and Outlook</a:t>
            </a:r>
          </a:p>
          <a:p>
            <a:pPr algn="just">
              <a:spcAft>
                <a:spcPts val="1200"/>
              </a:spcAft>
            </a:pPr>
            <a:r>
              <a:rPr lang="en-US" sz="3200" dirty="0">
                <a:solidFill>
                  <a:schemeClr val="tx1"/>
                </a:solidFill>
                <a:latin typeface="Arial" panose="020B0604020202020204" pitchFamily="34" charset="0"/>
                <a:cs typeface="Arial" panose="020B0604020202020204" pitchFamily="34" charset="0"/>
              </a:rPr>
              <a:t>A high-power target for positron production at the future </a:t>
            </a:r>
            <a:r>
              <a:rPr lang="en-US" sz="3200" dirty="0" err="1">
                <a:solidFill>
                  <a:schemeClr val="tx1"/>
                </a:solidFill>
                <a:latin typeface="Arial" panose="020B0604020202020204" pitchFamily="34" charset="0"/>
                <a:cs typeface="Arial" panose="020B0604020202020204" pitchFamily="34" charset="0"/>
              </a:rPr>
              <a:t>Ce</a:t>
            </a:r>
            <a:r>
              <a:rPr lang="en-US" sz="3200" baseline="30000" dirty="0" err="1">
                <a:solidFill>
                  <a:schemeClr val="tx1"/>
                </a:solidFill>
                <a:latin typeface="Arial" panose="020B0604020202020204" pitchFamily="34" charset="0"/>
                <a:cs typeface="Arial" panose="020B0604020202020204" pitchFamily="34" charset="0"/>
              </a:rPr>
              <a:t>+</a:t>
            </a:r>
            <a:r>
              <a:rPr lang="en-US" sz="3200" dirty="0" err="1">
                <a:solidFill>
                  <a:schemeClr val="tx1"/>
                </a:solidFill>
                <a:latin typeface="Arial" panose="020B0604020202020204" pitchFamily="34" charset="0"/>
                <a:cs typeface="Arial" panose="020B0604020202020204" pitchFamily="34" charset="0"/>
              </a:rPr>
              <a:t>BAF</a:t>
            </a:r>
            <a:r>
              <a:rPr lang="en-US" sz="3200" dirty="0">
                <a:solidFill>
                  <a:schemeClr val="tx1"/>
                </a:solidFill>
                <a:latin typeface="Arial" panose="020B0604020202020204" pitchFamily="34" charset="0"/>
                <a:cs typeface="Arial" panose="020B0604020202020204" pitchFamily="34" charset="0"/>
              </a:rPr>
              <a:t> positron injector [1] was evaluated. Time-dependent CFD simulations (ANSYS Fluent) were implemented. The temperature, mechanical stress and radiation damage were calculated for the tungsten target with a thickness of 4 mm and 17 kW power deposited by 1 mA CW electron beam with an energy of 120 MeV. The peak temperature of the target rotated with a velocity of 2.3 m/s is 680°C and the maximal equivalent von Mises stress is 880 MPa. The estimated annual radiation damage is 0.21 </a:t>
            </a:r>
            <a:r>
              <a:rPr lang="en-US" sz="3200" dirty="0" err="1">
                <a:solidFill>
                  <a:schemeClr val="tx1"/>
                </a:solidFill>
                <a:latin typeface="Arial" panose="020B0604020202020204" pitchFamily="34" charset="0"/>
                <a:cs typeface="Arial" panose="020B0604020202020204" pitchFamily="34" charset="0"/>
              </a:rPr>
              <a:t>dpa</a:t>
            </a:r>
            <a:r>
              <a:rPr lang="en-US" sz="3200" dirty="0">
                <a:solidFill>
                  <a:schemeClr val="tx1"/>
                </a:solidFill>
                <a:latin typeface="Arial" panose="020B0604020202020204" pitchFamily="34" charset="0"/>
                <a:cs typeface="Arial" panose="020B0604020202020204" pitchFamily="34" charset="0"/>
              </a:rPr>
              <a:t>. To check if the target can be used safely over an extended period under such conditions and find experimentally the endurance stress limits and the impact of radiation damage on the material properties, tests of the target materials (tungsten and tantalum) using 50 µA at 3.5 MeV electron beam at Mainz Microtron (MAMI) have been started. Material fatigue tests using a high-power laser are also planned, which will be similar to performed tungsten foil tests for the APEX target at Jefferson Lab [2].</a:t>
            </a:r>
          </a:p>
          <a:p>
            <a:pPr algn="just"/>
            <a:r>
              <a:rPr lang="en-US" sz="2800" dirty="0">
                <a:solidFill>
                  <a:schemeClr val="tx1"/>
                </a:solidFill>
                <a:latin typeface="Arial" panose="020B0604020202020204" pitchFamily="34" charset="0"/>
                <a:cs typeface="Arial" panose="020B0604020202020204" pitchFamily="34" charset="0"/>
              </a:rPr>
              <a:t>[1] J. Grames et al., “Positron beams at </a:t>
            </a:r>
            <a:r>
              <a:rPr lang="en-US" sz="2800" dirty="0" err="1">
                <a:solidFill>
                  <a:schemeClr val="tx1"/>
                </a:solidFill>
                <a:latin typeface="Arial" panose="020B0604020202020204" pitchFamily="34" charset="0"/>
                <a:cs typeface="Arial" panose="020B0604020202020204" pitchFamily="34" charset="0"/>
              </a:rPr>
              <a:t>Ce</a:t>
            </a:r>
            <a:r>
              <a:rPr lang="en-US" sz="2800" baseline="30000" dirty="0" err="1">
                <a:solidFill>
                  <a:schemeClr val="tx1"/>
                </a:solidFill>
                <a:latin typeface="Arial" panose="020B0604020202020204" pitchFamily="34" charset="0"/>
                <a:cs typeface="Arial" panose="020B0604020202020204" pitchFamily="34" charset="0"/>
              </a:rPr>
              <a:t>+</a:t>
            </a:r>
            <a:r>
              <a:rPr lang="en-US" sz="2800" dirty="0" err="1">
                <a:solidFill>
                  <a:schemeClr val="tx1"/>
                </a:solidFill>
                <a:latin typeface="Arial" panose="020B0604020202020204" pitchFamily="34" charset="0"/>
                <a:cs typeface="Arial" panose="020B0604020202020204" pitchFamily="34" charset="0"/>
              </a:rPr>
              <a:t>BAF</a:t>
            </a:r>
            <a:r>
              <a:rPr lang="en-US" sz="2800" dirty="0">
                <a:solidFill>
                  <a:schemeClr val="tx1"/>
                </a:solidFill>
                <a:latin typeface="Arial" panose="020B0604020202020204" pitchFamily="34" charset="0"/>
                <a:cs typeface="Arial" panose="020B0604020202020204" pitchFamily="34" charset="0"/>
              </a:rPr>
              <a:t>,” presented at IPAC’23, Venice, Italy, May 2023, paper MOPL152, this conference.</a:t>
            </a:r>
          </a:p>
          <a:p>
            <a:r>
              <a:rPr lang="en-US" sz="2800" dirty="0">
                <a:solidFill>
                  <a:schemeClr val="tx1"/>
                </a:solidFill>
                <a:latin typeface="Arial" panose="020B0604020202020204" pitchFamily="34" charset="0"/>
                <a:cs typeface="Arial" panose="020B0604020202020204" pitchFamily="34" charset="0"/>
              </a:rPr>
              <a:t>[2] S. Gopinath and S. Covrig, “Hall A – APEX target thermal assessment,” Jefferson Lab, Tech. Rep. PMAG0000-0001-A0001, 2020.</a:t>
            </a:r>
          </a:p>
        </p:txBody>
      </p:sp>
      <p:grpSp>
        <p:nvGrpSpPr>
          <p:cNvPr id="133" name="Group 132">
            <a:extLst>
              <a:ext uri="{FF2B5EF4-FFF2-40B4-BE49-F238E27FC236}">
                <a16:creationId xmlns:a16="http://schemas.microsoft.com/office/drawing/2014/main" id="{2F2BED1E-DBE8-44F5-8153-734154DE217F}"/>
              </a:ext>
            </a:extLst>
          </p:cNvPr>
          <p:cNvGrpSpPr/>
          <p:nvPr/>
        </p:nvGrpSpPr>
        <p:grpSpPr>
          <a:xfrm>
            <a:off x="1550610" y="9790947"/>
            <a:ext cx="15546555" cy="6805179"/>
            <a:chOff x="1761624" y="9790947"/>
            <a:chExt cx="15546555" cy="6805179"/>
          </a:xfrm>
        </p:grpSpPr>
        <p:pic>
          <p:nvPicPr>
            <p:cNvPr id="16" name="Picture 15">
              <a:extLst>
                <a:ext uri="{FF2B5EF4-FFF2-40B4-BE49-F238E27FC236}">
                  <a16:creationId xmlns:a16="http://schemas.microsoft.com/office/drawing/2014/main" id="{73E21D32-C3FB-451E-B4D3-EF34C8C3E892}"/>
                </a:ext>
              </a:extLst>
            </p:cNvPr>
            <p:cNvPicPr>
              <a:picLocks noChangeAspect="1"/>
            </p:cNvPicPr>
            <p:nvPr/>
          </p:nvPicPr>
          <p:blipFill>
            <a:blip r:embed="rId7"/>
            <a:stretch>
              <a:fillRect/>
            </a:stretch>
          </p:blipFill>
          <p:spPr>
            <a:xfrm>
              <a:off x="1761624" y="10134144"/>
              <a:ext cx="15546555" cy="6461982"/>
            </a:xfrm>
            <a:prstGeom prst="rect">
              <a:avLst/>
            </a:prstGeom>
          </p:spPr>
        </p:pic>
        <p:sp>
          <p:nvSpPr>
            <p:cNvPr id="126" name="TextBox 125">
              <a:extLst>
                <a:ext uri="{FF2B5EF4-FFF2-40B4-BE49-F238E27FC236}">
                  <a16:creationId xmlns:a16="http://schemas.microsoft.com/office/drawing/2014/main" id="{A7DE6B48-F976-413A-9388-2F1DD4BE7193}"/>
                </a:ext>
              </a:extLst>
            </p:cNvPr>
            <p:cNvSpPr txBox="1"/>
            <p:nvPr/>
          </p:nvSpPr>
          <p:spPr>
            <a:xfrm>
              <a:off x="5878760" y="9790947"/>
              <a:ext cx="5801588" cy="769441"/>
            </a:xfrm>
            <a:prstGeom prst="rect">
              <a:avLst/>
            </a:prstGeom>
            <a:noFill/>
          </p:spPr>
          <p:txBody>
            <a:bodyPr wrap="none" rtlCol="0">
              <a:spAutoFit/>
            </a:bodyPr>
            <a:lstStyle/>
            <a:p>
              <a:pPr algn="ctr"/>
              <a:r>
                <a:rPr lang="en-US" sz="4400" b="1" dirty="0">
                  <a:latin typeface="Arial" panose="020B0604020202020204" pitchFamily="34" charset="0"/>
                  <a:cs typeface="Arial" panose="020B0604020202020204" pitchFamily="34" charset="0"/>
                </a:rPr>
                <a:t>Scheme of e</a:t>
              </a:r>
              <a:r>
                <a:rPr lang="en-US" sz="4400" b="1" baseline="30000" dirty="0">
                  <a:latin typeface="Arial" panose="020B0604020202020204" pitchFamily="34" charset="0"/>
                  <a:cs typeface="Arial" panose="020B0604020202020204" pitchFamily="34" charset="0"/>
                </a:rPr>
                <a:t>+</a:t>
              </a:r>
              <a:r>
                <a:rPr lang="en-US" sz="4400" b="1" dirty="0">
                  <a:latin typeface="Arial" panose="020B0604020202020204" pitchFamily="34" charset="0"/>
                  <a:cs typeface="Arial" panose="020B0604020202020204" pitchFamily="34" charset="0"/>
                </a:rPr>
                <a:t> Source</a:t>
              </a:r>
            </a:p>
          </p:txBody>
        </p:sp>
      </p:grpSp>
      <p:pic>
        <p:nvPicPr>
          <p:cNvPr id="5" name="Picture 4">
            <a:extLst>
              <a:ext uri="{FF2B5EF4-FFF2-40B4-BE49-F238E27FC236}">
                <a16:creationId xmlns:a16="http://schemas.microsoft.com/office/drawing/2014/main" id="{6454416C-93BB-4F90-B280-583F764C18EE}"/>
              </a:ext>
            </a:extLst>
          </p:cNvPr>
          <p:cNvPicPr>
            <a:picLocks noChangeAspect="1"/>
          </p:cNvPicPr>
          <p:nvPr/>
        </p:nvPicPr>
        <p:blipFill>
          <a:blip r:embed="rId8"/>
          <a:stretch>
            <a:fillRect/>
          </a:stretch>
        </p:blipFill>
        <p:spPr>
          <a:xfrm>
            <a:off x="29461289" y="494219"/>
            <a:ext cx="2583566" cy="1773792"/>
          </a:xfrm>
          <a:prstGeom prst="rect">
            <a:avLst/>
          </a:prstGeom>
        </p:spPr>
      </p:pic>
      <p:grpSp>
        <p:nvGrpSpPr>
          <p:cNvPr id="13" name="Group 12">
            <a:extLst>
              <a:ext uri="{FF2B5EF4-FFF2-40B4-BE49-F238E27FC236}">
                <a16:creationId xmlns:a16="http://schemas.microsoft.com/office/drawing/2014/main" id="{A26E6E36-1FB8-492B-91A0-A4DB573FD10A}"/>
              </a:ext>
            </a:extLst>
          </p:cNvPr>
          <p:cNvGrpSpPr/>
          <p:nvPr/>
        </p:nvGrpSpPr>
        <p:grpSpPr>
          <a:xfrm>
            <a:off x="24281453" y="9777858"/>
            <a:ext cx="7027194" cy="7999394"/>
            <a:chOff x="24281453" y="9777858"/>
            <a:chExt cx="7027194" cy="7999394"/>
          </a:xfrm>
        </p:grpSpPr>
        <p:grpSp>
          <p:nvGrpSpPr>
            <p:cNvPr id="118" name="Group 117">
              <a:extLst>
                <a:ext uri="{FF2B5EF4-FFF2-40B4-BE49-F238E27FC236}">
                  <a16:creationId xmlns:a16="http://schemas.microsoft.com/office/drawing/2014/main" id="{E4FC18D4-ED6F-445D-9E14-1A7BD32C43C2}"/>
                </a:ext>
              </a:extLst>
            </p:cNvPr>
            <p:cNvGrpSpPr/>
            <p:nvPr/>
          </p:nvGrpSpPr>
          <p:grpSpPr>
            <a:xfrm>
              <a:off x="24281453" y="9777858"/>
              <a:ext cx="7027194" cy="6278885"/>
              <a:chOff x="7012031" y="2099523"/>
              <a:chExt cx="4526303" cy="4044308"/>
            </a:xfrm>
          </p:grpSpPr>
          <p:pic>
            <p:nvPicPr>
              <p:cNvPr id="119" name="Picture 118">
                <a:extLst>
                  <a:ext uri="{FF2B5EF4-FFF2-40B4-BE49-F238E27FC236}">
                    <a16:creationId xmlns:a16="http://schemas.microsoft.com/office/drawing/2014/main" id="{87CB33E4-F55E-4961-8371-6D66AABF1F82}"/>
                  </a:ext>
                </a:extLst>
              </p:cNvPr>
              <p:cNvPicPr>
                <a:picLocks noChangeAspect="1"/>
              </p:cNvPicPr>
              <p:nvPr/>
            </p:nvPicPr>
            <p:blipFill>
              <a:blip r:embed="rId9"/>
              <a:stretch>
                <a:fillRect/>
              </a:stretch>
            </p:blipFill>
            <p:spPr>
              <a:xfrm>
                <a:off x="7012031" y="2415875"/>
                <a:ext cx="4526303" cy="3727956"/>
              </a:xfrm>
              <a:prstGeom prst="rect">
                <a:avLst/>
              </a:prstGeom>
            </p:spPr>
          </p:pic>
          <p:sp>
            <p:nvSpPr>
              <p:cNvPr id="121" name="TextBox 120">
                <a:extLst>
                  <a:ext uri="{FF2B5EF4-FFF2-40B4-BE49-F238E27FC236}">
                    <a16:creationId xmlns:a16="http://schemas.microsoft.com/office/drawing/2014/main" id="{ED02A412-87B6-42B1-8E3D-BB0D4D1A736B}"/>
                  </a:ext>
                </a:extLst>
              </p:cNvPr>
              <p:cNvSpPr txBox="1"/>
              <p:nvPr/>
            </p:nvSpPr>
            <p:spPr>
              <a:xfrm>
                <a:off x="7529882" y="2099523"/>
                <a:ext cx="3276600" cy="337013"/>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e</a:t>
                </a:r>
                <a:r>
                  <a:rPr lang="en-US" sz="2800" b="1" baseline="30000" dirty="0">
                    <a:latin typeface="Arial" panose="020B0604020202020204" pitchFamily="34" charset="0"/>
                    <a:cs typeface="Arial" panose="020B0604020202020204" pitchFamily="34" charset="0"/>
                  </a:rPr>
                  <a:t>+</a:t>
                </a:r>
                <a:r>
                  <a:rPr lang="en-US" sz="2800" b="1" dirty="0">
                    <a:latin typeface="Arial" panose="020B0604020202020204" pitchFamily="34" charset="0"/>
                    <a:cs typeface="Arial" panose="020B0604020202020204" pitchFamily="34" charset="0"/>
                  </a:rPr>
                  <a:t> Polarization vs Energy</a:t>
                </a:r>
              </a:p>
            </p:txBody>
          </p:sp>
        </p:grpSp>
        <p:sp>
          <p:nvSpPr>
            <p:cNvPr id="57" name="Rectangle 56">
              <a:extLst>
                <a:ext uri="{FF2B5EF4-FFF2-40B4-BE49-F238E27FC236}">
                  <a16:creationId xmlns:a16="http://schemas.microsoft.com/office/drawing/2014/main" id="{7E21D340-27E7-447B-9EAE-984861631794}"/>
                </a:ext>
              </a:extLst>
            </p:cNvPr>
            <p:cNvSpPr/>
            <p:nvPr/>
          </p:nvSpPr>
          <p:spPr>
            <a:xfrm>
              <a:off x="24295151" y="16176814"/>
              <a:ext cx="6719791" cy="1600438"/>
            </a:xfrm>
            <a:prstGeom prst="rect">
              <a:avLst/>
            </a:prstGeom>
          </p:spPr>
          <p:txBody>
            <a:bodyPr wrap="square">
              <a:spAutoFit/>
            </a:bodyPr>
            <a:lstStyle/>
            <a:p>
              <a:pPr>
                <a:spcAft>
                  <a:spcPts val="600"/>
                </a:spcAft>
              </a:pPr>
              <a:r>
                <a:rPr lang="en-US" sz="2200" dirty="0">
                  <a:latin typeface="Arial" panose="020B0604020202020204" pitchFamily="34" charset="0"/>
                  <a:cs typeface="Arial" panose="020B0604020202020204" pitchFamily="34" charset="0"/>
                </a:rPr>
                <a:t>For max </a:t>
              </a:r>
              <a:r>
                <a:rPr lang="en-US" sz="2200" dirty="0" err="1">
                  <a:latin typeface="Arial" panose="020B0604020202020204" pitchFamily="34" charset="0"/>
                  <a:cs typeface="Arial" panose="020B0604020202020204" pitchFamily="34" charset="0"/>
                </a:rPr>
                <a:t>FoM</a:t>
              </a:r>
              <a:r>
                <a:rPr lang="en-US" sz="2200" dirty="0">
                  <a:latin typeface="Arial" panose="020B0604020202020204" pitchFamily="34" charset="0"/>
                  <a:cs typeface="Arial" panose="020B0604020202020204" pitchFamily="34" charset="0"/>
                </a:rPr>
                <a:t>: </a:t>
              </a:r>
            </a:p>
            <a:p>
              <a:pPr marL="342900" indent="-342900">
                <a:spcAft>
                  <a:spcPts val="600"/>
                </a:spcAft>
                <a:buFont typeface="Arial" panose="020B0604020202020204" pitchFamily="34" charset="0"/>
                <a:buChar char="•"/>
              </a:pPr>
              <a:r>
                <a:rPr lang="en-US" sz="2200" dirty="0">
                  <a:latin typeface="Arial" panose="020B0604020202020204" pitchFamily="34" charset="0"/>
                  <a:cs typeface="Arial" panose="020B0604020202020204" pitchFamily="34" charset="0"/>
                </a:rPr>
                <a:t>Optimal energy of positrons at exit side of target is about half of electron beam energy</a:t>
              </a:r>
            </a:p>
            <a:p>
              <a:pPr marL="342900" indent="-342900">
                <a:buFont typeface="Arial" panose="020B0604020202020204" pitchFamily="34" charset="0"/>
                <a:buChar char="•"/>
              </a:pPr>
              <a:r>
                <a:rPr lang="en-US" sz="2200" dirty="0">
                  <a:latin typeface="Arial" panose="020B0604020202020204" pitchFamily="34" charset="0"/>
                  <a:cs typeface="Arial" panose="020B0604020202020204" pitchFamily="34" charset="0"/>
                </a:rPr>
                <a:t>Positron polarization is 60%</a:t>
              </a:r>
            </a:p>
          </p:txBody>
        </p:sp>
      </p:grpSp>
      <p:grpSp>
        <p:nvGrpSpPr>
          <p:cNvPr id="30" name="Group 29">
            <a:extLst>
              <a:ext uri="{FF2B5EF4-FFF2-40B4-BE49-F238E27FC236}">
                <a16:creationId xmlns:a16="http://schemas.microsoft.com/office/drawing/2014/main" id="{077E83CE-1364-412D-95A4-3BFFD4F3D672}"/>
              </a:ext>
            </a:extLst>
          </p:cNvPr>
          <p:cNvGrpSpPr/>
          <p:nvPr/>
        </p:nvGrpSpPr>
        <p:grpSpPr>
          <a:xfrm>
            <a:off x="2402020" y="17344401"/>
            <a:ext cx="7939250" cy="7318830"/>
            <a:chOff x="2402020" y="17227171"/>
            <a:chExt cx="7939250" cy="7318830"/>
          </a:xfrm>
        </p:grpSpPr>
        <p:sp>
          <p:nvSpPr>
            <p:cNvPr id="127" name="Rectangle 126">
              <a:extLst>
                <a:ext uri="{FF2B5EF4-FFF2-40B4-BE49-F238E27FC236}">
                  <a16:creationId xmlns:a16="http://schemas.microsoft.com/office/drawing/2014/main" id="{1D45DA35-F139-4815-964A-FE74074FDBEB}"/>
                </a:ext>
              </a:extLst>
            </p:cNvPr>
            <p:cNvSpPr/>
            <p:nvPr/>
          </p:nvSpPr>
          <p:spPr>
            <a:xfrm>
              <a:off x="2739135" y="17227171"/>
              <a:ext cx="7098482" cy="523220"/>
            </a:xfrm>
            <a:prstGeom prst="rect">
              <a:avLst/>
            </a:prstGeom>
          </p:spPr>
          <p:txBody>
            <a:bodyPr wrap="none">
              <a:spAutoFit/>
            </a:bodyPr>
            <a:lstStyle/>
            <a:p>
              <a:pPr algn="ctr"/>
              <a:r>
                <a:rPr lang="en-US" sz="2800" b="1" dirty="0">
                  <a:latin typeface="Arial" panose="020B0604020202020204" pitchFamily="34" charset="0"/>
                  <a:cs typeface="Arial" panose="020B0604020202020204" pitchFamily="34" charset="0"/>
                </a:rPr>
                <a:t>Concept of Rotated Water-Cooled Target</a:t>
              </a:r>
            </a:p>
          </p:txBody>
        </p:sp>
        <p:grpSp>
          <p:nvGrpSpPr>
            <p:cNvPr id="29" name="Group 28">
              <a:extLst>
                <a:ext uri="{FF2B5EF4-FFF2-40B4-BE49-F238E27FC236}">
                  <a16:creationId xmlns:a16="http://schemas.microsoft.com/office/drawing/2014/main" id="{D325718D-2C69-4C1A-8012-04098ED34734}"/>
                </a:ext>
              </a:extLst>
            </p:cNvPr>
            <p:cNvGrpSpPr/>
            <p:nvPr/>
          </p:nvGrpSpPr>
          <p:grpSpPr>
            <a:xfrm>
              <a:off x="2402020" y="17918463"/>
              <a:ext cx="7939250" cy="6627538"/>
              <a:chOff x="2402020" y="17918463"/>
              <a:chExt cx="7939250" cy="6627538"/>
            </a:xfrm>
          </p:grpSpPr>
          <p:pic>
            <p:nvPicPr>
              <p:cNvPr id="26" name="Picture 25">
                <a:extLst>
                  <a:ext uri="{FF2B5EF4-FFF2-40B4-BE49-F238E27FC236}">
                    <a16:creationId xmlns:a16="http://schemas.microsoft.com/office/drawing/2014/main" id="{2279BA63-0579-475C-BFB2-71DC03487802}"/>
                  </a:ext>
                </a:extLst>
              </p:cNvPr>
              <p:cNvPicPr>
                <a:picLocks noChangeAspect="1"/>
              </p:cNvPicPr>
              <p:nvPr/>
            </p:nvPicPr>
            <p:blipFill>
              <a:blip r:embed="rId10"/>
              <a:stretch>
                <a:fillRect/>
              </a:stretch>
            </p:blipFill>
            <p:spPr>
              <a:xfrm>
                <a:off x="2402020" y="17918463"/>
                <a:ext cx="7781066" cy="6627538"/>
              </a:xfrm>
              <a:prstGeom prst="rect">
                <a:avLst/>
              </a:prstGeom>
            </p:spPr>
          </p:pic>
          <p:sp>
            <p:nvSpPr>
              <p:cNvPr id="11" name="TextBox 10">
                <a:extLst>
                  <a:ext uri="{FF2B5EF4-FFF2-40B4-BE49-F238E27FC236}">
                    <a16:creationId xmlns:a16="http://schemas.microsoft.com/office/drawing/2014/main" id="{C80AD83B-A432-431F-97A3-A24173C3D455}"/>
                  </a:ext>
                </a:extLst>
              </p:cNvPr>
              <p:cNvSpPr txBox="1"/>
              <p:nvPr/>
            </p:nvSpPr>
            <p:spPr>
              <a:xfrm>
                <a:off x="7610279" y="22337152"/>
                <a:ext cx="2531420" cy="707886"/>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0.3 kg/s water mass flow (1.5 m/s)</a:t>
                </a:r>
              </a:p>
            </p:txBody>
          </p:sp>
          <p:sp>
            <p:nvSpPr>
              <p:cNvPr id="61" name="TextBox 60">
                <a:extLst>
                  <a:ext uri="{FF2B5EF4-FFF2-40B4-BE49-F238E27FC236}">
                    <a16:creationId xmlns:a16="http://schemas.microsoft.com/office/drawing/2014/main" id="{8462F985-D62C-4BB4-9588-BED3CFD5172B}"/>
                  </a:ext>
                </a:extLst>
              </p:cNvPr>
              <p:cNvSpPr txBox="1"/>
              <p:nvPr/>
            </p:nvSpPr>
            <p:spPr>
              <a:xfrm>
                <a:off x="7710129" y="18759715"/>
                <a:ext cx="2331720" cy="1015663"/>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17 kW heat deposition in 4 mm thick tungsten</a:t>
                </a:r>
              </a:p>
            </p:txBody>
          </p:sp>
          <p:sp>
            <p:nvSpPr>
              <p:cNvPr id="62" name="TextBox 61">
                <a:extLst>
                  <a:ext uri="{FF2B5EF4-FFF2-40B4-BE49-F238E27FC236}">
                    <a16:creationId xmlns:a16="http://schemas.microsoft.com/office/drawing/2014/main" id="{9C951862-7926-4B74-8AE9-89BBC7FA325A}"/>
                  </a:ext>
                </a:extLst>
              </p:cNvPr>
              <p:cNvSpPr txBox="1"/>
              <p:nvPr/>
            </p:nvSpPr>
            <p:spPr>
              <a:xfrm>
                <a:off x="7410709" y="19809561"/>
                <a:ext cx="2930561" cy="1323439"/>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Rotated W target </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mounted on </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water-cooled</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Cu disk</a:t>
                </a:r>
              </a:p>
            </p:txBody>
          </p:sp>
          <p:sp>
            <p:nvSpPr>
              <p:cNvPr id="63" name="TextBox 62">
                <a:extLst>
                  <a:ext uri="{FF2B5EF4-FFF2-40B4-BE49-F238E27FC236}">
                    <a16:creationId xmlns:a16="http://schemas.microsoft.com/office/drawing/2014/main" id="{034FE6E3-A024-4F19-8E2A-4F7BB7C1D29A}"/>
                  </a:ext>
                </a:extLst>
              </p:cNvPr>
              <p:cNvSpPr txBox="1"/>
              <p:nvPr/>
            </p:nvSpPr>
            <p:spPr>
              <a:xfrm>
                <a:off x="7486909" y="21167183"/>
                <a:ext cx="2778161" cy="1169551"/>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Beam passes W-target at radius of 18 cm</a:t>
                </a:r>
              </a:p>
              <a:p>
                <a:pPr algn="ctr">
                  <a:spcBef>
                    <a:spcPts val="900"/>
                  </a:spcBef>
                </a:pPr>
                <a:r>
                  <a:rPr lang="en-US" sz="2000" dirty="0">
                    <a:latin typeface="Arial" panose="020B0604020202020204" pitchFamily="34" charset="0"/>
                    <a:cs typeface="Arial" panose="020B0604020202020204" pitchFamily="34" charset="0"/>
                  </a:rPr>
                  <a:t>2 Hz rot. frequency</a:t>
                </a:r>
              </a:p>
            </p:txBody>
          </p:sp>
        </p:grpSp>
      </p:grpSp>
      <p:grpSp>
        <p:nvGrpSpPr>
          <p:cNvPr id="31" name="Group 30">
            <a:extLst>
              <a:ext uri="{FF2B5EF4-FFF2-40B4-BE49-F238E27FC236}">
                <a16:creationId xmlns:a16="http://schemas.microsoft.com/office/drawing/2014/main" id="{52AC71FC-CADB-4FC3-9556-D9814A49888D}"/>
              </a:ext>
            </a:extLst>
          </p:cNvPr>
          <p:cNvGrpSpPr/>
          <p:nvPr/>
        </p:nvGrpSpPr>
        <p:grpSpPr>
          <a:xfrm>
            <a:off x="11764618" y="18043938"/>
            <a:ext cx="10324272" cy="6645754"/>
            <a:chOff x="11764618" y="18043938"/>
            <a:chExt cx="10324272" cy="6645754"/>
          </a:xfrm>
        </p:grpSpPr>
        <p:grpSp>
          <p:nvGrpSpPr>
            <p:cNvPr id="15" name="Group 14">
              <a:extLst>
                <a:ext uri="{FF2B5EF4-FFF2-40B4-BE49-F238E27FC236}">
                  <a16:creationId xmlns:a16="http://schemas.microsoft.com/office/drawing/2014/main" id="{0F477671-2772-491A-911A-DB89DBF6BC3A}"/>
                </a:ext>
              </a:extLst>
            </p:cNvPr>
            <p:cNvGrpSpPr/>
            <p:nvPr/>
          </p:nvGrpSpPr>
          <p:grpSpPr>
            <a:xfrm>
              <a:off x="11764618" y="18043938"/>
              <a:ext cx="10324272" cy="6645754"/>
              <a:chOff x="11764618" y="17959534"/>
              <a:chExt cx="10324272" cy="6645754"/>
            </a:xfrm>
          </p:grpSpPr>
          <p:pic>
            <p:nvPicPr>
              <p:cNvPr id="28" name="Picture 27">
                <a:extLst>
                  <a:ext uri="{FF2B5EF4-FFF2-40B4-BE49-F238E27FC236}">
                    <a16:creationId xmlns:a16="http://schemas.microsoft.com/office/drawing/2014/main" id="{768C9791-9CF3-4992-8FEB-AAA11C21F73C}"/>
                  </a:ext>
                </a:extLst>
              </p:cNvPr>
              <p:cNvPicPr>
                <a:picLocks noChangeAspect="1"/>
              </p:cNvPicPr>
              <p:nvPr/>
            </p:nvPicPr>
            <p:blipFill>
              <a:blip r:embed="rId11"/>
              <a:stretch>
                <a:fillRect/>
              </a:stretch>
            </p:blipFill>
            <p:spPr>
              <a:xfrm>
                <a:off x="11764618" y="18482754"/>
                <a:ext cx="10324272" cy="6122534"/>
              </a:xfrm>
              <a:prstGeom prst="rect">
                <a:avLst/>
              </a:prstGeom>
            </p:spPr>
          </p:pic>
          <p:sp>
            <p:nvSpPr>
              <p:cNvPr id="146" name="Rectangle 145">
                <a:extLst>
                  <a:ext uri="{FF2B5EF4-FFF2-40B4-BE49-F238E27FC236}">
                    <a16:creationId xmlns:a16="http://schemas.microsoft.com/office/drawing/2014/main" id="{4467961F-AE6F-4F72-8D2B-6F56286FCA9C}"/>
                  </a:ext>
                </a:extLst>
              </p:cNvPr>
              <p:cNvSpPr/>
              <p:nvPr/>
            </p:nvSpPr>
            <p:spPr>
              <a:xfrm>
                <a:off x="13044596" y="17959534"/>
                <a:ext cx="6946710" cy="523220"/>
              </a:xfrm>
              <a:prstGeom prst="rect">
                <a:avLst/>
              </a:prstGeom>
            </p:spPr>
            <p:txBody>
              <a:bodyPr wrap="none">
                <a:spAutoFit/>
              </a:bodyPr>
              <a:lstStyle/>
              <a:p>
                <a:pPr algn="ctr"/>
                <a:r>
                  <a:rPr lang="en-US" sz="2800" b="1" dirty="0">
                    <a:latin typeface="Arial" panose="020B0604020202020204" pitchFamily="34" charset="0"/>
                    <a:cs typeface="Arial" panose="020B0604020202020204" pitchFamily="34" charset="0"/>
                  </a:rPr>
                  <a:t>Energy Deposition in W Target (FLUKA)</a:t>
                </a:r>
              </a:p>
            </p:txBody>
          </p:sp>
        </p:grpSp>
        <p:sp>
          <p:nvSpPr>
            <p:cNvPr id="69" name="Rectangle 68">
              <a:extLst>
                <a:ext uri="{FF2B5EF4-FFF2-40B4-BE49-F238E27FC236}">
                  <a16:creationId xmlns:a16="http://schemas.microsoft.com/office/drawing/2014/main" id="{EABF3294-CCC3-4752-BDCB-82C0B63FDCA0}"/>
                </a:ext>
              </a:extLst>
            </p:cNvPr>
            <p:cNvSpPr/>
            <p:nvPr/>
          </p:nvSpPr>
          <p:spPr>
            <a:xfrm>
              <a:off x="13041917" y="18926675"/>
              <a:ext cx="2278188" cy="400110"/>
            </a:xfrm>
            <a:prstGeom prst="rect">
              <a:avLst/>
            </a:prstGeom>
          </p:spPr>
          <p:txBody>
            <a:bodyPr wrap="none">
              <a:spAutoFit/>
            </a:bodyPr>
            <a:lstStyle/>
            <a:p>
              <a:pPr algn="ctr"/>
              <a:r>
                <a:rPr lang="en-US" sz="2000" dirty="0">
                  <a:solidFill>
                    <a:schemeClr val="bg1"/>
                  </a:solidFill>
                  <a:latin typeface="Arial" panose="020B0604020202020204" pitchFamily="34" charset="0"/>
                  <a:cs typeface="Arial" panose="020B0604020202020204" pitchFamily="34" charset="0"/>
                </a:rPr>
                <a:t>120 MeV e</a:t>
              </a:r>
              <a:r>
                <a:rPr lang="en-US" sz="2000" baseline="30000" dirty="0">
                  <a:solidFill>
                    <a:schemeClr val="bg1"/>
                  </a:solidFill>
                  <a:latin typeface="Arial" panose="020B0604020202020204" pitchFamily="34" charset="0"/>
                  <a:cs typeface="Arial" panose="020B0604020202020204" pitchFamily="34" charset="0"/>
                </a:rPr>
                <a:t>‒</a:t>
              </a:r>
              <a:r>
                <a:rPr lang="en-US" sz="2000" dirty="0">
                  <a:solidFill>
                    <a:schemeClr val="bg1"/>
                  </a:solidFill>
                  <a:latin typeface="Arial" panose="020B0604020202020204" pitchFamily="34" charset="0"/>
                  <a:cs typeface="Arial" panose="020B0604020202020204" pitchFamily="34" charset="0"/>
                </a:rPr>
                <a:t> beam</a:t>
              </a:r>
            </a:p>
          </p:txBody>
        </p:sp>
        <p:sp>
          <p:nvSpPr>
            <p:cNvPr id="70" name="Rectangle 69">
              <a:extLst>
                <a:ext uri="{FF2B5EF4-FFF2-40B4-BE49-F238E27FC236}">
                  <a16:creationId xmlns:a16="http://schemas.microsoft.com/office/drawing/2014/main" id="{76B69543-F20B-459C-8630-696F10580882}"/>
                </a:ext>
              </a:extLst>
            </p:cNvPr>
            <p:cNvSpPr/>
            <p:nvPr/>
          </p:nvSpPr>
          <p:spPr>
            <a:xfrm>
              <a:off x="13041917" y="19354318"/>
              <a:ext cx="2760692" cy="400110"/>
            </a:xfrm>
            <a:prstGeom prst="rect">
              <a:avLst/>
            </a:prstGeom>
          </p:spPr>
          <p:txBody>
            <a:bodyPr wrap="none">
              <a:spAutoFit/>
            </a:bodyPr>
            <a:lstStyle/>
            <a:p>
              <a:pPr algn="ctr"/>
              <a:r>
                <a:rPr lang="en-US" sz="2000" dirty="0">
                  <a:solidFill>
                    <a:schemeClr val="bg1"/>
                  </a:solidFill>
                  <a:latin typeface="Arial" panose="020B0604020202020204" pitchFamily="34" charset="0"/>
                  <a:cs typeface="Arial" panose="020B0604020202020204" pitchFamily="34" charset="0"/>
                </a:rPr>
                <a:t>1.5 mm RMS spot size</a:t>
              </a:r>
            </a:p>
          </p:txBody>
        </p:sp>
        <p:sp>
          <p:nvSpPr>
            <p:cNvPr id="71" name="Rectangle 70">
              <a:extLst>
                <a:ext uri="{FF2B5EF4-FFF2-40B4-BE49-F238E27FC236}">
                  <a16:creationId xmlns:a16="http://schemas.microsoft.com/office/drawing/2014/main" id="{9AF37975-72D7-41E8-9226-6B99EF572471}"/>
                </a:ext>
              </a:extLst>
            </p:cNvPr>
            <p:cNvSpPr/>
            <p:nvPr/>
          </p:nvSpPr>
          <p:spPr>
            <a:xfrm>
              <a:off x="16486690" y="18926675"/>
              <a:ext cx="3756156" cy="400110"/>
            </a:xfrm>
            <a:prstGeom prst="rect">
              <a:avLst/>
            </a:prstGeom>
          </p:spPr>
          <p:txBody>
            <a:bodyPr wrap="none">
              <a:spAutoFit/>
            </a:bodyPr>
            <a:lstStyle/>
            <a:p>
              <a:pPr algn="ctr"/>
              <a:r>
                <a:rPr lang="en-US" sz="2000" b="1" dirty="0">
                  <a:solidFill>
                    <a:schemeClr val="bg1"/>
                  </a:solidFill>
                  <a:latin typeface="Arial" panose="020B0604020202020204" pitchFamily="34" charset="0"/>
                  <a:cs typeface="Arial" panose="020B0604020202020204" pitchFamily="34" charset="0"/>
                </a:rPr>
                <a:t>Max </a:t>
              </a:r>
              <a:r>
                <a:rPr lang="en-US" sz="2000" b="1" dirty="0" err="1">
                  <a:solidFill>
                    <a:schemeClr val="bg1"/>
                  </a:solidFill>
                  <a:latin typeface="Arial" panose="020B0604020202020204" pitchFamily="34" charset="0"/>
                  <a:cs typeface="Arial" panose="020B0604020202020204" pitchFamily="34" charset="0"/>
                </a:rPr>
                <a:t>E</a:t>
              </a:r>
              <a:r>
                <a:rPr lang="en-US" sz="2000" b="1" baseline="-25000" dirty="0" err="1">
                  <a:solidFill>
                    <a:schemeClr val="bg1"/>
                  </a:solidFill>
                  <a:latin typeface="Arial" panose="020B0604020202020204" pitchFamily="34" charset="0"/>
                  <a:cs typeface="Arial" panose="020B0604020202020204" pitchFamily="34" charset="0"/>
                </a:rPr>
                <a:t>dep</a:t>
              </a:r>
              <a:r>
                <a:rPr lang="en-US" sz="2000" b="1" dirty="0">
                  <a:solidFill>
                    <a:schemeClr val="bg1"/>
                  </a:solidFill>
                  <a:latin typeface="Arial" panose="020B0604020202020204" pitchFamily="34" charset="0"/>
                  <a:cs typeface="Arial" panose="020B0604020202020204" pitchFamily="34" charset="0"/>
                </a:rPr>
                <a:t> = 0.321 GeV/(e</a:t>
              </a:r>
              <a:r>
                <a:rPr lang="en-US" sz="2000" b="1" baseline="30000" dirty="0">
                  <a:solidFill>
                    <a:schemeClr val="bg1"/>
                  </a:solidFill>
                  <a:latin typeface="Arial" panose="020B0604020202020204" pitchFamily="34" charset="0"/>
                  <a:cs typeface="Arial" panose="020B0604020202020204" pitchFamily="34" charset="0"/>
                </a:rPr>
                <a:t>‒</a:t>
              </a:r>
              <a:r>
                <a:rPr lang="en-US" sz="2000" b="1" dirty="0">
                  <a:solidFill>
                    <a:schemeClr val="bg1"/>
                  </a:solidFill>
                  <a:latin typeface="Arial" panose="020B0604020202020204" pitchFamily="34" charset="0"/>
                  <a:cs typeface="Arial" panose="020B0604020202020204" pitchFamily="34" charset="0"/>
                </a:rPr>
                <a:t> cm</a:t>
              </a:r>
              <a:r>
                <a:rPr lang="en-US" sz="2000" b="1" baseline="30000" dirty="0">
                  <a:solidFill>
                    <a:schemeClr val="bg1"/>
                  </a:solidFill>
                  <a:latin typeface="Arial" panose="020B0604020202020204" pitchFamily="34" charset="0"/>
                  <a:cs typeface="Arial" panose="020B0604020202020204" pitchFamily="34" charset="0"/>
                </a:rPr>
                <a:t>3</a:t>
              </a:r>
              <a:r>
                <a:rPr lang="en-US" sz="2000" b="1" dirty="0">
                  <a:solidFill>
                    <a:schemeClr val="bg1"/>
                  </a:solidFill>
                  <a:latin typeface="Arial" panose="020B0604020202020204" pitchFamily="34" charset="0"/>
                  <a:cs typeface="Arial" panose="020B0604020202020204" pitchFamily="34" charset="0"/>
                </a:rPr>
                <a:t>)</a:t>
              </a:r>
            </a:p>
          </p:txBody>
        </p:sp>
      </p:grpSp>
      <p:grpSp>
        <p:nvGrpSpPr>
          <p:cNvPr id="22" name="Group 21">
            <a:extLst>
              <a:ext uri="{FF2B5EF4-FFF2-40B4-BE49-F238E27FC236}">
                <a16:creationId xmlns:a16="http://schemas.microsoft.com/office/drawing/2014/main" id="{B0F0DAB9-D1DC-47C7-A6B4-E82E07488665}"/>
              </a:ext>
            </a:extLst>
          </p:cNvPr>
          <p:cNvGrpSpPr/>
          <p:nvPr/>
        </p:nvGrpSpPr>
        <p:grpSpPr>
          <a:xfrm>
            <a:off x="23792342" y="18133126"/>
            <a:ext cx="6928741" cy="6122143"/>
            <a:chOff x="23792342" y="18015896"/>
            <a:chExt cx="6928741" cy="6122143"/>
          </a:xfrm>
        </p:grpSpPr>
        <p:grpSp>
          <p:nvGrpSpPr>
            <p:cNvPr id="14" name="Group 13">
              <a:extLst>
                <a:ext uri="{FF2B5EF4-FFF2-40B4-BE49-F238E27FC236}">
                  <a16:creationId xmlns:a16="http://schemas.microsoft.com/office/drawing/2014/main" id="{23EEBF94-A684-4A6E-9FE3-39FE9F40EE27}"/>
                </a:ext>
              </a:extLst>
            </p:cNvPr>
            <p:cNvGrpSpPr/>
            <p:nvPr/>
          </p:nvGrpSpPr>
          <p:grpSpPr>
            <a:xfrm>
              <a:off x="23792342" y="18015896"/>
              <a:ext cx="6928741" cy="6122143"/>
              <a:chOff x="23792342" y="18423858"/>
              <a:chExt cx="6928741" cy="6122143"/>
            </a:xfrm>
          </p:grpSpPr>
          <p:pic>
            <p:nvPicPr>
              <p:cNvPr id="18" name="Picture 17">
                <a:extLst>
                  <a:ext uri="{FF2B5EF4-FFF2-40B4-BE49-F238E27FC236}">
                    <a16:creationId xmlns:a16="http://schemas.microsoft.com/office/drawing/2014/main" id="{DC2FA421-4543-4EC9-A059-DCFE3826136D}"/>
                  </a:ext>
                </a:extLst>
              </p:cNvPr>
              <p:cNvPicPr>
                <a:picLocks noChangeAspect="1"/>
              </p:cNvPicPr>
              <p:nvPr/>
            </p:nvPicPr>
            <p:blipFill>
              <a:blip r:embed="rId12"/>
              <a:stretch>
                <a:fillRect/>
              </a:stretch>
            </p:blipFill>
            <p:spPr>
              <a:xfrm>
                <a:off x="23792342" y="19048307"/>
                <a:ext cx="6928741" cy="5497694"/>
              </a:xfrm>
              <a:prstGeom prst="rect">
                <a:avLst/>
              </a:prstGeom>
            </p:spPr>
          </p:pic>
          <p:sp>
            <p:nvSpPr>
              <p:cNvPr id="147" name="Rectangle 146">
                <a:extLst>
                  <a:ext uri="{FF2B5EF4-FFF2-40B4-BE49-F238E27FC236}">
                    <a16:creationId xmlns:a16="http://schemas.microsoft.com/office/drawing/2014/main" id="{8C59F828-7A64-4568-A574-395310A70C06}"/>
                  </a:ext>
                </a:extLst>
              </p:cNvPr>
              <p:cNvSpPr/>
              <p:nvPr/>
            </p:nvSpPr>
            <p:spPr>
              <a:xfrm>
                <a:off x="25470338" y="18423858"/>
                <a:ext cx="3541354" cy="523220"/>
              </a:xfrm>
              <a:prstGeom prst="rect">
                <a:avLst/>
              </a:prstGeom>
            </p:spPr>
            <p:txBody>
              <a:bodyPr wrap="none">
                <a:spAutoFit/>
              </a:bodyPr>
              <a:lstStyle/>
              <a:p>
                <a:pPr algn="ctr"/>
                <a:r>
                  <a:rPr lang="en-US" sz="2800" b="1" dirty="0">
                    <a:latin typeface="Arial" panose="020B0604020202020204" pitchFamily="34" charset="0"/>
                    <a:cs typeface="Arial" panose="020B0604020202020204" pitchFamily="34" charset="0"/>
                  </a:rPr>
                  <a:t>Heat Power Density</a:t>
                </a:r>
              </a:p>
            </p:txBody>
          </p:sp>
        </p:grpSp>
        <p:sp>
          <p:nvSpPr>
            <p:cNvPr id="72" name="Rectangle 71">
              <a:extLst>
                <a:ext uri="{FF2B5EF4-FFF2-40B4-BE49-F238E27FC236}">
                  <a16:creationId xmlns:a16="http://schemas.microsoft.com/office/drawing/2014/main" id="{E712A4EB-807A-40CA-9218-E63D83FB3D6C}"/>
                </a:ext>
              </a:extLst>
            </p:cNvPr>
            <p:cNvSpPr/>
            <p:nvPr/>
          </p:nvSpPr>
          <p:spPr>
            <a:xfrm>
              <a:off x="28259756" y="22621873"/>
              <a:ext cx="2348720" cy="400110"/>
            </a:xfrm>
            <a:prstGeom prst="rect">
              <a:avLst/>
            </a:prstGeom>
          </p:spPr>
          <p:txBody>
            <a:bodyPr wrap="none">
              <a:spAutoFit/>
            </a:bodyPr>
            <a:lstStyle/>
            <a:p>
              <a:pPr algn="ctr"/>
              <a:r>
                <a:rPr lang="en-US" sz="2000" b="1" dirty="0" err="1">
                  <a:latin typeface="Arial" panose="020B0604020202020204" pitchFamily="34" charset="0"/>
                  <a:cs typeface="Arial" panose="020B0604020202020204" pitchFamily="34" charset="0"/>
                </a:rPr>
                <a:t>P</a:t>
              </a:r>
              <a:r>
                <a:rPr lang="en-US" sz="2000" b="1" baseline="-25000" dirty="0" err="1">
                  <a:latin typeface="Arial" panose="020B0604020202020204" pitchFamily="34" charset="0"/>
                  <a:cs typeface="Arial" panose="020B0604020202020204" pitchFamily="34" charset="0"/>
                </a:rPr>
                <a:t>max</a:t>
              </a:r>
              <a:r>
                <a:rPr lang="en-US" sz="2000" b="1" dirty="0">
                  <a:latin typeface="Arial" panose="020B0604020202020204" pitchFamily="34" charset="0"/>
                  <a:cs typeface="Arial" panose="020B0604020202020204" pitchFamily="34" charset="0"/>
                </a:rPr>
                <a:t> = 321 W/mm</a:t>
              </a:r>
              <a:r>
                <a:rPr lang="en-US" sz="2000" b="1" baseline="30000" dirty="0">
                  <a:latin typeface="Arial" panose="020B0604020202020204" pitchFamily="34" charset="0"/>
                  <a:cs typeface="Arial" panose="020B0604020202020204" pitchFamily="34" charset="0"/>
                </a:rPr>
                <a:t>3</a:t>
              </a:r>
              <a:endParaRPr lang="en-US" sz="2000" b="1" dirty="0">
                <a:latin typeface="Arial" panose="020B0604020202020204" pitchFamily="34" charset="0"/>
                <a:cs typeface="Arial" panose="020B0604020202020204" pitchFamily="34" charset="0"/>
              </a:endParaRPr>
            </a:p>
          </p:txBody>
        </p:sp>
        <p:sp>
          <p:nvSpPr>
            <p:cNvPr id="73" name="Rectangle 72">
              <a:extLst>
                <a:ext uri="{FF2B5EF4-FFF2-40B4-BE49-F238E27FC236}">
                  <a16:creationId xmlns:a16="http://schemas.microsoft.com/office/drawing/2014/main" id="{06864BDC-2238-4C63-8744-8ADAA3ADD99C}"/>
                </a:ext>
              </a:extLst>
            </p:cNvPr>
            <p:cNvSpPr/>
            <p:nvPr/>
          </p:nvSpPr>
          <p:spPr>
            <a:xfrm>
              <a:off x="28283801" y="22185107"/>
              <a:ext cx="2313711" cy="400110"/>
            </a:xfrm>
            <a:prstGeom prst="rect">
              <a:avLst/>
            </a:prstGeom>
          </p:spPr>
          <p:txBody>
            <a:bodyPr wrap="none">
              <a:spAutoFit/>
            </a:bodyPr>
            <a:lstStyle/>
            <a:p>
              <a:pPr algn="ctr"/>
              <a:r>
                <a:rPr lang="en-US" sz="2000" dirty="0">
                  <a:latin typeface="Arial" panose="020B0604020202020204" pitchFamily="34" charset="0"/>
                  <a:cs typeface="Arial" panose="020B0604020202020204" pitchFamily="34" charset="0"/>
                </a:rPr>
                <a:t>For 1 mA e</a:t>
              </a:r>
              <a:r>
                <a:rPr lang="en-US" sz="2000" baseline="30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beam:</a:t>
              </a:r>
            </a:p>
          </p:txBody>
        </p:sp>
      </p:grpSp>
      <p:grpSp>
        <p:nvGrpSpPr>
          <p:cNvPr id="27" name="Group 26">
            <a:extLst>
              <a:ext uri="{FF2B5EF4-FFF2-40B4-BE49-F238E27FC236}">
                <a16:creationId xmlns:a16="http://schemas.microsoft.com/office/drawing/2014/main" id="{D7BCD37B-B04E-4B9E-8D49-45743A73E85E}"/>
              </a:ext>
            </a:extLst>
          </p:cNvPr>
          <p:cNvGrpSpPr/>
          <p:nvPr/>
        </p:nvGrpSpPr>
        <p:grpSpPr>
          <a:xfrm>
            <a:off x="2606743" y="25882370"/>
            <a:ext cx="7371619" cy="5667536"/>
            <a:chOff x="2606743" y="25952708"/>
            <a:chExt cx="7371619" cy="5667536"/>
          </a:xfrm>
        </p:grpSpPr>
        <p:graphicFrame>
          <p:nvGraphicFramePr>
            <p:cNvPr id="24" name="Object 23">
              <a:extLst>
                <a:ext uri="{FF2B5EF4-FFF2-40B4-BE49-F238E27FC236}">
                  <a16:creationId xmlns:a16="http://schemas.microsoft.com/office/drawing/2014/main" id="{D42F374D-91D5-4752-B55C-A8940A16D98B}"/>
                </a:ext>
              </a:extLst>
            </p:cNvPr>
            <p:cNvGraphicFramePr>
              <a:graphicFrameLocks noChangeAspect="1"/>
            </p:cNvGraphicFramePr>
            <p:nvPr>
              <p:extLst>
                <p:ext uri="{D42A27DB-BD31-4B8C-83A1-F6EECF244321}">
                  <p14:modId xmlns:p14="http://schemas.microsoft.com/office/powerpoint/2010/main" val="2827439017"/>
                </p:ext>
              </p:extLst>
            </p:nvPr>
          </p:nvGraphicFramePr>
          <p:xfrm>
            <a:off x="2606743" y="26533414"/>
            <a:ext cx="7371619" cy="5086830"/>
          </p:xfrm>
          <a:graphic>
            <a:graphicData uri="http://schemas.openxmlformats.org/presentationml/2006/ole">
              <mc:AlternateContent xmlns:mc="http://schemas.openxmlformats.org/markup-compatibility/2006">
                <mc:Choice xmlns:v="urn:schemas-microsoft-com:vml" Requires="v">
                  <p:oleObj spid="_x0000_s1144" name="Acrobat Document" r:id="rId13" imgW="3687902" imgH="2544992" progId="AcroExch.Document.2017">
                    <p:embed/>
                  </p:oleObj>
                </mc:Choice>
                <mc:Fallback>
                  <p:oleObj name="Acrobat Document" r:id="rId13" imgW="3687902" imgH="2544992" progId="AcroExch.Document.2017">
                    <p:embed/>
                    <p:pic>
                      <p:nvPicPr>
                        <p:cNvPr id="0" name=""/>
                        <p:cNvPicPr/>
                        <p:nvPr/>
                      </p:nvPicPr>
                      <p:blipFill>
                        <a:blip r:embed="rId14"/>
                        <a:stretch>
                          <a:fillRect/>
                        </a:stretch>
                      </p:blipFill>
                      <p:spPr>
                        <a:xfrm>
                          <a:off x="2606743" y="26533414"/>
                          <a:ext cx="7371619" cy="5086830"/>
                        </a:xfrm>
                        <a:prstGeom prst="rect">
                          <a:avLst/>
                        </a:prstGeom>
                      </p:spPr>
                    </p:pic>
                  </p:oleObj>
                </mc:Fallback>
              </mc:AlternateContent>
            </a:graphicData>
          </a:graphic>
        </p:graphicFrame>
        <p:sp>
          <p:nvSpPr>
            <p:cNvPr id="149" name="Rectangle 148">
              <a:extLst>
                <a:ext uri="{FF2B5EF4-FFF2-40B4-BE49-F238E27FC236}">
                  <a16:creationId xmlns:a16="http://schemas.microsoft.com/office/drawing/2014/main" id="{FB950774-1AB5-4642-A7CE-0D19941025E7}"/>
                </a:ext>
              </a:extLst>
            </p:cNvPr>
            <p:cNvSpPr/>
            <p:nvPr/>
          </p:nvSpPr>
          <p:spPr>
            <a:xfrm>
              <a:off x="4763037" y="25952708"/>
              <a:ext cx="3767891" cy="523220"/>
            </a:xfrm>
            <a:prstGeom prst="rect">
              <a:avLst/>
            </a:prstGeom>
          </p:spPr>
          <p:txBody>
            <a:bodyPr wrap="none">
              <a:spAutoFit/>
            </a:bodyPr>
            <a:lstStyle/>
            <a:p>
              <a:pPr algn="ctr"/>
              <a:r>
                <a:rPr lang="en-US" sz="2800" b="1" dirty="0">
                  <a:latin typeface="Arial" panose="020B0604020202020204" pitchFamily="34" charset="0"/>
                  <a:cs typeface="Arial" panose="020B0604020202020204" pitchFamily="34" charset="0"/>
                </a:rPr>
                <a:t>Temperature vs Time</a:t>
              </a:r>
            </a:p>
          </p:txBody>
        </p:sp>
        <p:sp>
          <p:nvSpPr>
            <p:cNvPr id="20" name="Rectangle 19">
              <a:extLst>
                <a:ext uri="{FF2B5EF4-FFF2-40B4-BE49-F238E27FC236}">
                  <a16:creationId xmlns:a16="http://schemas.microsoft.com/office/drawing/2014/main" id="{42A2461B-F3CC-4651-813F-3906BA2E59B4}"/>
                </a:ext>
              </a:extLst>
            </p:cNvPr>
            <p:cNvSpPr/>
            <p:nvPr/>
          </p:nvSpPr>
          <p:spPr>
            <a:xfrm>
              <a:off x="7396223" y="29221041"/>
              <a:ext cx="2013995" cy="1148259"/>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A7B2931B-DB2C-4FCB-B4BC-DB780A7A82B5}"/>
                </a:ext>
              </a:extLst>
            </p:cNvPr>
            <p:cNvGrpSpPr/>
            <p:nvPr/>
          </p:nvGrpSpPr>
          <p:grpSpPr>
            <a:xfrm>
              <a:off x="7523011" y="29376732"/>
              <a:ext cx="1760418" cy="836876"/>
              <a:chOff x="7506018" y="29563071"/>
              <a:chExt cx="1760418" cy="836876"/>
            </a:xfrm>
          </p:grpSpPr>
          <p:sp>
            <p:nvSpPr>
              <p:cNvPr id="74" name="Rectangle 73">
                <a:extLst>
                  <a:ext uri="{FF2B5EF4-FFF2-40B4-BE49-F238E27FC236}">
                    <a16:creationId xmlns:a16="http://schemas.microsoft.com/office/drawing/2014/main" id="{109C7AA8-14D2-4AED-BC9D-8A22D9B9834C}"/>
                  </a:ext>
                </a:extLst>
              </p:cNvPr>
              <p:cNvSpPr/>
              <p:nvPr/>
            </p:nvSpPr>
            <p:spPr>
              <a:xfrm>
                <a:off x="7584566" y="29999837"/>
                <a:ext cx="1603324" cy="400110"/>
              </a:xfrm>
              <a:prstGeom prst="rect">
                <a:avLst/>
              </a:prstGeom>
            </p:spPr>
            <p:txBody>
              <a:bodyPr wrap="none">
                <a:spAutoFit/>
              </a:bodyPr>
              <a:lstStyle/>
              <a:p>
                <a:pPr algn="ctr"/>
                <a:r>
                  <a:rPr lang="el-GR" sz="2000" b="1" dirty="0">
                    <a:latin typeface="Arial" panose="020B0604020202020204" pitchFamily="34" charset="0"/>
                    <a:cs typeface="Arial" panose="020B0604020202020204" pitchFamily="34" charset="0"/>
                  </a:rPr>
                  <a:t>Δ</a:t>
                </a:r>
                <a:r>
                  <a:rPr lang="en-US" sz="2000" b="1" dirty="0">
                    <a:latin typeface="Arial" panose="020B0604020202020204" pitchFamily="34" charset="0"/>
                    <a:cs typeface="Arial" panose="020B0604020202020204" pitchFamily="34" charset="0"/>
                  </a:rPr>
                  <a:t>T = 188 °C</a:t>
                </a:r>
              </a:p>
            </p:txBody>
          </p:sp>
          <p:sp>
            <p:nvSpPr>
              <p:cNvPr id="75" name="Rectangle 74">
                <a:extLst>
                  <a:ext uri="{FF2B5EF4-FFF2-40B4-BE49-F238E27FC236}">
                    <a16:creationId xmlns:a16="http://schemas.microsoft.com/office/drawing/2014/main" id="{1800497B-CADF-49D7-BCD1-978B8A8EFF0A}"/>
                  </a:ext>
                </a:extLst>
              </p:cNvPr>
              <p:cNvSpPr/>
              <p:nvPr/>
            </p:nvSpPr>
            <p:spPr>
              <a:xfrm>
                <a:off x="7506018" y="29563071"/>
                <a:ext cx="1760418" cy="400110"/>
              </a:xfrm>
              <a:prstGeom prst="rect">
                <a:avLst/>
              </a:prstGeom>
            </p:spPr>
            <p:txBody>
              <a:bodyPr wrap="none">
                <a:spAutoFit/>
              </a:bodyPr>
              <a:lstStyle/>
              <a:p>
                <a:pPr algn="ctr"/>
                <a:r>
                  <a:rPr lang="en-US" sz="2000" b="1" dirty="0" err="1">
                    <a:latin typeface="Arial" panose="020B0604020202020204" pitchFamily="34" charset="0"/>
                    <a:cs typeface="Arial" panose="020B0604020202020204" pitchFamily="34" charset="0"/>
                  </a:rPr>
                  <a:t>T</a:t>
                </a:r>
                <a:r>
                  <a:rPr lang="en-US" sz="2000" b="1" baseline="-25000" dirty="0" err="1">
                    <a:latin typeface="Arial" panose="020B0604020202020204" pitchFamily="34" charset="0"/>
                    <a:cs typeface="Arial" panose="020B0604020202020204" pitchFamily="34" charset="0"/>
                  </a:rPr>
                  <a:t>max</a:t>
                </a:r>
                <a:r>
                  <a:rPr lang="en-US" sz="2000" b="1" dirty="0">
                    <a:latin typeface="Arial" panose="020B0604020202020204" pitchFamily="34" charset="0"/>
                    <a:cs typeface="Arial" panose="020B0604020202020204" pitchFamily="34" charset="0"/>
                  </a:rPr>
                  <a:t> = 681 °C</a:t>
                </a:r>
              </a:p>
            </p:txBody>
          </p:sp>
        </p:grpSp>
      </p:grpSp>
      <p:grpSp>
        <p:nvGrpSpPr>
          <p:cNvPr id="32" name="Group 31">
            <a:extLst>
              <a:ext uri="{FF2B5EF4-FFF2-40B4-BE49-F238E27FC236}">
                <a16:creationId xmlns:a16="http://schemas.microsoft.com/office/drawing/2014/main" id="{6C0D1058-5E19-40D1-BD40-377E75A6BF72}"/>
              </a:ext>
            </a:extLst>
          </p:cNvPr>
          <p:cNvGrpSpPr/>
          <p:nvPr/>
        </p:nvGrpSpPr>
        <p:grpSpPr>
          <a:xfrm>
            <a:off x="13389587" y="25079895"/>
            <a:ext cx="6960136" cy="6242302"/>
            <a:chOff x="13389587" y="25150233"/>
            <a:chExt cx="6960136" cy="6242302"/>
          </a:xfrm>
        </p:grpSpPr>
        <p:grpSp>
          <p:nvGrpSpPr>
            <p:cNvPr id="129" name="Group 128">
              <a:extLst>
                <a:ext uri="{FF2B5EF4-FFF2-40B4-BE49-F238E27FC236}">
                  <a16:creationId xmlns:a16="http://schemas.microsoft.com/office/drawing/2014/main" id="{EDCEF8DA-99CF-4AB4-A779-E27A9D0F19A7}"/>
                </a:ext>
              </a:extLst>
            </p:cNvPr>
            <p:cNvGrpSpPr/>
            <p:nvPr/>
          </p:nvGrpSpPr>
          <p:grpSpPr>
            <a:xfrm>
              <a:off x="13389587" y="25150233"/>
              <a:ext cx="6960136" cy="6242302"/>
              <a:chOff x="13389587" y="25513647"/>
              <a:chExt cx="6960136" cy="6242302"/>
            </a:xfrm>
          </p:grpSpPr>
          <p:pic>
            <p:nvPicPr>
              <p:cNvPr id="23" name="Picture 22">
                <a:extLst>
                  <a:ext uri="{FF2B5EF4-FFF2-40B4-BE49-F238E27FC236}">
                    <a16:creationId xmlns:a16="http://schemas.microsoft.com/office/drawing/2014/main" id="{A6D5CBFB-FB70-4DFA-9770-21EDCD3B6F7A}"/>
                  </a:ext>
                </a:extLst>
              </p:cNvPr>
              <p:cNvPicPr>
                <a:picLocks noChangeAspect="1"/>
              </p:cNvPicPr>
              <p:nvPr/>
            </p:nvPicPr>
            <p:blipFill>
              <a:blip r:embed="rId15"/>
              <a:stretch>
                <a:fillRect/>
              </a:stretch>
            </p:blipFill>
            <p:spPr>
              <a:xfrm>
                <a:off x="13389587" y="26151840"/>
                <a:ext cx="6960136" cy="5604109"/>
              </a:xfrm>
              <a:prstGeom prst="rect">
                <a:avLst/>
              </a:prstGeom>
            </p:spPr>
          </p:pic>
          <p:sp>
            <p:nvSpPr>
              <p:cNvPr id="152" name="Rectangle 151">
                <a:extLst>
                  <a:ext uri="{FF2B5EF4-FFF2-40B4-BE49-F238E27FC236}">
                    <a16:creationId xmlns:a16="http://schemas.microsoft.com/office/drawing/2014/main" id="{7AE24F39-0360-4A19-9C2A-B265ACFF941D}"/>
                  </a:ext>
                </a:extLst>
              </p:cNvPr>
              <p:cNvSpPr/>
              <p:nvPr/>
            </p:nvSpPr>
            <p:spPr>
              <a:xfrm>
                <a:off x="14369493" y="25513647"/>
                <a:ext cx="4891660" cy="523220"/>
              </a:xfrm>
              <a:prstGeom prst="rect">
                <a:avLst/>
              </a:prstGeom>
            </p:spPr>
            <p:txBody>
              <a:bodyPr wrap="none">
                <a:spAutoFit/>
              </a:bodyPr>
              <a:lstStyle/>
              <a:p>
                <a:pPr algn="ctr"/>
                <a:r>
                  <a:rPr lang="en-US" sz="2800" b="1" dirty="0">
                    <a:latin typeface="Arial" panose="020B0604020202020204" pitchFamily="34" charset="0"/>
                    <a:cs typeface="Arial" panose="020B0604020202020204" pitchFamily="34" charset="0"/>
                  </a:rPr>
                  <a:t>Distribution of Temperature</a:t>
                </a:r>
              </a:p>
            </p:txBody>
          </p:sp>
        </p:grpSp>
        <p:sp>
          <p:nvSpPr>
            <p:cNvPr id="79" name="Rectangle 78">
              <a:extLst>
                <a:ext uri="{FF2B5EF4-FFF2-40B4-BE49-F238E27FC236}">
                  <a16:creationId xmlns:a16="http://schemas.microsoft.com/office/drawing/2014/main" id="{7BD541E5-787D-4790-8583-266038835FC1}"/>
                </a:ext>
              </a:extLst>
            </p:cNvPr>
            <p:cNvSpPr/>
            <p:nvPr/>
          </p:nvSpPr>
          <p:spPr>
            <a:xfrm>
              <a:off x="16147874" y="30352928"/>
              <a:ext cx="3065263" cy="400110"/>
            </a:xfrm>
            <a:prstGeom prst="rect">
              <a:avLst/>
            </a:prstGeom>
          </p:spPr>
          <p:txBody>
            <a:bodyPr wrap="none">
              <a:spAutoFit/>
            </a:bodyPr>
            <a:lstStyle/>
            <a:p>
              <a:r>
                <a:rPr lang="en-US" sz="2000" b="1" dirty="0" err="1">
                  <a:solidFill>
                    <a:schemeClr val="bg1"/>
                  </a:solidFill>
                  <a:latin typeface="Arial" panose="020B0604020202020204" pitchFamily="34" charset="0"/>
                  <a:cs typeface="Arial" panose="020B0604020202020204" pitchFamily="34" charset="0"/>
                </a:rPr>
                <a:t>T</a:t>
              </a:r>
              <a:r>
                <a:rPr lang="en-US" sz="2000" b="1" baseline="-25000" dirty="0" err="1">
                  <a:solidFill>
                    <a:schemeClr val="bg1"/>
                  </a:solidFill>
                  <a:latin typeface="Arial" panose="020B0604020202020204" pitchFamily="34" charset="0"/>
                  <a:cs typeface="Arial" panose="020B0604020202020204" pitchFamily="34" charset="0"/>
                </a:rPr>
                <a:t>max</a:t>
              </a:r>
              <a:r>
                <a:rPr lang="en-US" sz="2000" b="1" dirty="0">
                  <a:solidFill>
                    <a:schemeClr val="bg1"/>
                  </a:solidFill>
                  <a:latin typeface="Arial" panose="020B0604020202020204" pitchFamily="34" charset="0"/>
                  <a:cs typeface="Arial" panose="020B0604020202020204" pitchFamily="34" charset="0"/>
                </a:rPr>
                <a:t> = 681 °C </a:t>
              </a:r>
              <a:r>
                <a:rPr lang="en-US" sz="2000" dirty="0">
                  <a:solidFill>
                    <a:schemeClr val="bg1"/>
                  </a:solidFill>
                  <a:latin typeface="Arial" panose="020B0604020202020204" pitchFamily="34" charset="0"/>
                  <a:cs typeface="Arial" panose="020B0604020202020204" pitchFamily="34" charset="0"/>
                </a:rPr>
                <a:t>in tungsten</a:t>
              </a:r>
            </a:p>
          </p:txBody>
        </p:sp>
        <p:sp>
          <p:nvSpPr>
            <p:cNvPr id="80" name="Rectangle 79">
              <a:extLst>
                <a:ext uri="{FF2B5EF4-FFF2-40B4-BE49-F238E27FC236}">
                  <a16:creationId xmlns:a16="http://schemas.microsoft.com/office/drawing/2014/main" id="{7006B98F-4F93-4C37-B275-1D0B741B2934}"/>
                </a:ext>
              </a:extLst>
            </p:cNvPr>
            <p:cNvSpPr/>
            <p:nvPr/>
          </p:nvSpPr>
          <p:spPr>
            <a:xfrm>
              <a:off x="16152148" y="29548288"/>
              <a:ext cx="4014240" cy="707886"/>
            </a:xfrm>
            <a:prstGeom prst="rect">
              <a:avLst/>
            </a:prstGeom>
          </p:spPr>
          <p:txBody>
            <a:bodyPr wrap="none">
              <a:spAutoFit/>
            </a:bodyPr>
            <a:lstStyle/>
            <a:p>
              <a:r>
                <a:rPr lang="en-US" sz="2000" dirty="0">
                  <a:solidFill>
                    <a:schemeClr val="bg1"/>
                  </a:solidFill>
                  <a:latin typeface="Arial" panose="020B0604020202020204" pitchFamily="34" charset="0"/>
                  <a:cs typeface="Arial" panose="020B0604020202020204" pitchFamily="34" charset="0"/>
                </a:rPr>
                <a:t>e</a:t>
              </a:r>
              <a:r>
                <a:rPr lang="en-US" sz="2000" baseline="30000" dirty="0">
                  <a:solidFill>
                    <a:schemeClr val="bg1"/>
                  </a:solidFill>
                  <a:latin typeface="Arial" panose="020B0604020202020204" pitchFamily="34" charset="0"/>
                  <a:cs typeface="Arial" panose="020B0604020202020204" pitchFamily="34" charset="0"/>
                </a:rPr>
                <a:t>‒ </a:t>
              </a:r>
              <a:r>
                <a:rPr lang="en-US" sz="2000" dirty="0">
                  <a:solidFill>
                    <a:schemeClr val="bg1"/>
                  </a:solidFill>
                  <a:latin typeface="Arial" panose="020B0604020202020204" pitchFamily="34" charset="0"/>
                  <a:cs typeface="Arial" panose="020B0604020202020204" pitchFamily="34" charset="0"/>
                </a:rPr>
                <a:t>beam with RMS size of 1.5 mm</a:t>
              </a:r>
            </a:p>
            <a:p>
              <a:r>
                <a:rPr lang="en-US" sz="2000" dirty="0">
                  <a:solidFill>
                    <a:schemeClr val="bg1"/>
                  </a:solidFill>
                  <a:latin typeface="Arial" panose="020B0604020202020204" pitchFamily="34" charset="0"/>
                  <a:cs typeface="Arial" panose="020B0604020202020204" pitchFamily="34" charset="0"/>
                </a:rPr>
                <a:t>moving with 2.3 m/s</a:t>
              </a:r>
            </a:p>
          </p:txBody>
        </p:sp>
      </p:grpSp>
      <p:grpSp>
        <p:nvGrpSpPr>
          <p:cNvPr id="33" name="Group 32">
            <a:extLst>
              <a:ext uri="{FF2B5EF4-FFF2-40B4-BE49-F238E27FC236}">
                <a16:creationId xmlns:a16="http://schemas.microsoft.com/office/drawing/2014/main" id="{A66C00E4-126D-45AB-8D6B-2BBBADAD25F1}"/>
              </a:ext>
            </a:extLst>
          </p:cNvPr>
          <p:cNvGrpSpPr/>
          <p:nvPr/>
        </p:nvGrpSpPr>
        <p:grpSpPr>
          <a:xfrm>
            <a:off x="23403054" y="25059030"/>
            <a:ext cx="7616189" cy="6263168"/>
            <a:chOff x="23403054" y="25129368"/>
            <a:chExt cx="7616189" cy="6263168"/>
          </a:xfrm>
        </p:grpSpPr>
        <p:grpSp>
          <p:nvGrpSpPr>
            <p:cNvPr id="128" name="Group 127">
              <a:extLst>
                <a:ext uri="{FF2B5EF4-FFF2-40B4-BE49-F238E27FC236}">
                  <a16:creationId xmlns:a16="http://schemas.microsoft.com/office/drawing/2014/main" id="{159064A8-D7D0-4F34-B6CD-949A40B22C82}"/>
                </a:ext>
              </a:extLst>
            </p:cNvPr>
            <p:cNvGrpSpPr/>
            <p:nvPr/>
          </p:nvGrpSpPr>
          <p:grpSpPr>
            <a:xfrm>
              <a:off x="23403054" y="25129368"/>
              <a:ext cx="7616189" cy="6263168"/>
              <a:chOff x="23403054" y="25492782"/>
              <a:chExt cx="7616189" cy="6263168"/>
            </a:xfrm>
          </p:grpSpPr>
          <p:pic>
            <p:nvPicPr>
              <p:cNvPr id="21" name="Picture 20">
                <a:extLst>
                  <a:ext uri="{FF2B5EF4-FFF2-40B4-BE49-F238E27FC236}">
                    <a16:creationId xmlns:a16="http://schemas.microsoft.com/office/drawing/2014/main" id="{CA050F5F-AD70-4CFE-801E-D61CB74F2F3E}"/>
                  </a:ext>
                </a:extLst>
              </p:cNvPr>
              <p:cNvPicPr>
                <a:picLocks noChangeAspect="1"/>
              </p:cNvPicPr>
              <p:nvPr/>
            </p:nvPicPr>
            <p:blipFill>
              <a:blip r:embed="rId16"/>
              <a:stretch>
                <a:fillRect/>
              </a:stretch>
            </p:blipFill>
            <p:spPr>
              <a:xfrm>
                <a:off x="23760947" y="26151840"/>
                <a:ext cx="6960136" cy="5604110"/>
              </a:xfrm>
              <a:prstGeom prst="rect">
                <a:avLst/>
              </a:prstGeom>
            </p:spPr>
          </p:pic>
          <p:sp>
            <p:nvSpPr>
              <p:cNvPr id="157" name="Rectangle 156">
                <a:extLst>
                  <a:ext uri="{FF2B5EF4-FFF2-40B4-BE49-F238E27FC236}">
                    <a16:creationId xmlns:a16="http://schemas.microsoft.com/office/drawing/2014/main" id="{98F78510-E0B2-4DB2-BCB6-CFE0B7F9186A}"/>
                  </a:ext>
                </a:extLst>
              </p:cNvPr>
              <p:cNvSpPr/>
              <p:nvPr/>
            </p:nvSpPr>
            <p:spPr>
              <a:xfrm>
                <a:off x="23403054" y="25492782"/>
                <a:ext cx="7616189" cy="523220"/>
              </a:xfrm>
              <a:prstGeom prst="rect">
                <a:avLst/>
              </a:prstGeom>
            </p:spPr>
            <p:txBody>
              <a:bodyPr wrap="none">
                <a:spAutoFit/>
              </a:bodyPr>
              <a:lstStyle/>
              <a:p>
                <a:pPr algn="ctr"/>
                <a:r>
                  <a:rPr lang="en-US" sz="2800" b="1" dirty="0">
                    <a:latin typeface="Arial" panose="020B0604020202020204" pitchFamily="34" charset="0"/>
                    <a:cs typeface="Arial" panose="020B0604020202020204" pitchFamily="34" charset="0"/>
                  </a:rPr>
                  <a:t>Distribution of Equivalent von-Mises Stress</a:t>
                </a:r>
              </a:p>
            </p:txBody>
          </p:sp>
        </p:grpSp>
        <p:sp>
          <p:nvSpPr>
            <p:cNvPr id="82" name="Rectangle 81">
              <a:extLst>
                <a:ext uri="{FF2B5EF4-FFF2-40B4-BE49-F238E27FC236}">
                  <a16:creationId xmlns:a16="http://schemas.microsoft.com/office/drawing/2014/main" id="{83159C36-0D2A-4C3D-99AC-1B55DC85DADB}"/>
                </a:ext>
              </a:extLst>
            </p:cNvPr>
            <p:cNvSpPr/>
            <p:nvPr/>
          </p:nvSpPr>
          <p:spPr>
            <a:xfrm>
              <a:off x="27465981" y="29969190"/>
              <a:ext cx="2302233" cy="400110"/>
            </a:xfrm>
            <a:prstGeom prst="rect">
              <a:avLst/>
            </a:prstGeom>
          </p:spPr>
          <p:txBody>
            <a:bodyPr wrap="none">
              <a:spAutoFit/>
            </a:bodyPr>
            <a:lstStyle/>
            <a:p>
              <a:r>
                <a:rPr lang="el-GR" sz="2000" b="1" dirty="0">
                  <a:solidFill>
                    <a:schemeClr val="bg1"/>
                  </a:solidFill>
                  <a:latin typeface="Arial" panose="020B0604020202020204" pitchFamily="34" charset="0"/>
                  <a:cs typeface="Arial" panose="020B0604020202020204" pitchFamily="34" charset="0"/>
                </a:rPr>
                <a:t>σ</a:t>
              </a:r>
              <a:r>
                <a:rPr lang="en-US" sz="2000" b="1" baseline="-25000" dirty="0" err="1">
                  <a:solidFill>
                    <a:schemeClr val="bg1"/>
                  </a:solidFill>
                  <a:latin typeface="Arial" panose="020B0604020202020204" pitchFamily="34" charset="0"/>
                  <a:cs typeface="Arial" panose="020B0604020202020204" pitchFamily="34" charset="0"/>
                </a:rPr>
                <a:t>vM</a:t>
              </a:r>
              <a:r>
                <a:rPr lang="en-US" sz="2000" b="1" baseline="-25000" dirty="0">
                  <a:solidFill>
                    <a:schemeClr val="bg1"/>
                  </a:solidFill>
                  <a:latin typeface="Arial" panose="020B0604020202020204" pitchFamily="34" charset="0"/>
                  <a:cs typeface="Arial" panose="020B0604020202020204" pitchFamily="34" charset="0"/>
                </a:rPr>
                <a:t> max</a:t>
              </a:r>
              <a:r>
                <a:rPr lang="en-US" sz="2000" b="1" dirty="0">
                  <a:solidFill>
                    <a:schemeClr val="bg1"/>
                  </a:solidFill>
                  <a:latin typeface="Arial" panose="020B0604020202020204" pitchFamily="34" charset="0"/>
                  <a:cs typeface="Arial" panose="020B0604020202020204" pitchFamily="34" charset="0"/>
                </a:rPr>
                <a:t> = 878 MPa</a:t>
              </a:r>
            </a:p>
          </p:txBody>
        </p:sp>
      </p:grpSp>
      <p:grpSp>
        <p:nvGrpSpPr>
          <p:cNvPr id="34" name="Group 33">
            <a:extLst>
              <a:ext uri="{FF2B5EF4-FFF2-40B4-BE49-F238E27FC236}">
                <a16:creationId xmlns:a16="http://schemas.microsoft.com/office/drawing/2014/main" id="{DB249B2E-241B-4964-8EBB-19A025DEA6AF}"/>
              </a:ext>
            </a:extLst>
          </p:cNvPr>
          <p:cNvGrpSpPr/>
          <p:nvPr/>
        </p:nvGrpSpPr>
        <p:grpSpPr>
          <a:xfrm>
            <a:off x="2606742" y="32070209"/>
            <a:ext cx="7371619" cy="7706162"/>
            <a:chOff x="2606742" y="32271845"/>
            <a:chExt cx="7371619" cy="7706162"/>
          </a:xfrm>
        </p:grpSpPr>
        <p:grpSp>
          <p:nvGrpSpPr>
            <p:cNvPr id="132" name="Group 131">
              <a:extLst>
                <a:ext uri="{FF2B5EF4-FFF2-40B4-BE49-F238E27FC236}">
                  <a16:creationId xmlns:a16="http://schemas.microsoft.com/office/drawing/2014/main" id="{C9256F51-B199-4EF1-B5C9-5B78D1A75041}"/>
                </a:ext>
              </a:extLst>
            </p:cNvPr>
            <p:cNvGrpSpPr/>
            <p:nvPr/>
          </p:nvGrpSpPr>
          <p:grpSpPr>
            <a:xfrm>
              <a:off x="2606742" y="32271845"/>
              <a:ext cx="7371619" cy="5868388"/>
              <a:chOff x="2606742" y="32825171"/>
              <a:chExt cx="7371619" cy="5868388"/>
            </a:xfrm>
          </p:grpSpPr>
          <p:graphicFrame>
            <p:nvGraphicFramePr>
              <p:cNvPr id="19" name="Object 18">
                <a:extLst>
                  <a:ext uri="{FF2B5EF4-FFF2-40B4-BE49-F238E27FC236}">
                    <a16:creationId xmlns:a16="http://schemas.microsoft.com/office/drawing/2014/main" id="{2EED9ED3-D688-41C4-AC93-B4C026B038AD}"/>
                  </a:ext>
                </a:extLst>
              </p:cNvPr>
              <p:cNvGraphicFramePr>
                <a:graphicFrameLocks noChangeAspect="1"/>
              </p:cNvGraphicFramePr>
              <p:nvPr>
                <p:extLst>
                  <p:ext uri="{D42A27DB-BD31-4B8C-83A1-F6EECF244321}">
                    <p14:modId xmlns:p14="http://schemas.microsoft.com/office/powerpoint/2010/main" val="3429012421"/>
                  </p:ext>
                </p:extLst>
              </p:nvPr>
            </p:nvGraphicFramePr>
            <p:xfrm>
              <a:off x="2606742" y="33455972"/>
              <a:ext cx="7371619" cy="5237587"/>
            </p:xfrm>
            <a:graphic>
              <a:graphicData uri="http://schemas.openxmlformats.org/presentationml/2006/ole">
                <mc:AlternateContent xmlns:mc="http://schemas.openxmlformats.org/markup-compatibility/2006">
                  <mc:Choice xmlns:v="urn:schemas-microsoft-com:vml" Requires="v">
                    <p:oleObj spid="_x0000_s1145" name="Acrobat Document" r:id="rId17" imgW="4320466" imgH="3070640" progId="AcroExch.Document.2017">
                      <p:embed/>
                    </p:oleObj>
                  </mc:Choice>
                  <mc:Fallback>
                    <p:oleObj name="Acrobat Document" r:id="rId17" imgW="4320466" imgH="3070640" progId="AcroExch.Document.2017">
                      <p:embed/>
                      <p:pic>
                        <p:nvPicPr>
                          <p:cNvPr id="0" name=""/>
                          <p:cNvPicPr/>
                          <p:nvPr/>
                        </p:nvPicPr>
                        <p:blipFill>
                          <a:blip r:embed="rId18"/>
                          <a:stretch>
                            <a:fillRect/>
                          </a:stretch>
                        </p:blipFill>
                        <p:spPr>
                          <a:xfrm>
                            <a:off x="2606742" y="33455972"/>
                            <a:ext cx="7371619" cy="5237587"/>
                          </a:xfrm>
                          <a:prstGeom prst="rect">
                            <a:avLst/>
                          </a:prstGeom>
                        </p:spPr>
                      </p:pic>
                    </p:oleObj>
                  </mc:Fallback>
                </mc:AlternateContent>
              </a:graphicData>
            </a:graphic>
          </p:graphicFrame>
          <p:sp>
            <p:nvSpPr>
              <p:cNvPr id="158" name="Rectangle 157">
                <a:extLst>
                  <a:ext uri="{FF2B5EF4-FFF2-40B4-BE49-F238E27FC236}">
                    <a16:creationId xmlns:a16="http://schemas.microsoft.com/office/drawing/2014/main" id="{FE00AB59-B8CD-46AF-807E-1A7F597ECB58}"/>
                  </a:ext>
                </a:extLst>
              </p:cNvPr>
              <p:cNvSpPr/>
              <p:nvPr/>
            </p:nvSpPr>
            <p:spPr>
              <a:xfrm>
                <a:off x="3946889" y="32825171"/>
                <a:ext cx="4979248" cy="523220"/>
              </a:xfrm>
              <a:prstGeom prst="rect">
                <a:avLst/>
              </a:prstGeom>
            </p:spPr>
            <p:txBody>
              <a:bodyPr wrap="none">
                <a:spAutoFit/>
              </a:bodyPr>
              <a:lstStyle/>
              <a:p>
                <a:pPr algn="ctr"/>
                <a:r>
                  <a:rPr lang="en-US" sz="2800" b="1" dirty="0">
                    <a:latin typeface="Arial" panose="020B0604020202020204" pitchFamily="34" charset="0"/>
                    <a:cs typeface="Arial" panose="020B0604020202020204" pitchFamily="34" charset="0"/>
                  </a:rPr>
                  <a:t>Radiation Damage (FLUKA) </a:t>
                </a:r>
              </a:p>
            </p:txBody>
          </p:sp>
        </p:grpSp>
        <p:sp>
          <p:nvSpPr>
            <p:cNvPr id="83" name="Rectangle 82">
              <a:extLst>
                <a:ext uri="{FF2B5EF4-FFF2-40B4-BE49-F238E27FC236}">
                  <a16:creationId xmlns:a16="http://schemas.microsoft.com/office/drawing/2014/main" id="{E77238B1-F6A1-4C91-88AA-6C3C0A737C56}"/>
                </a:ext>
              </a:extLst>
            </p:cNvPr>
            <p:cNvSpPr/>
            <p:nvPr/>
          </p:nvSpPr>
          <p:spPr>
            <a:xfrm>
              <a:off x="3784183" y="38254458"/>
              <a:ext cx="5304657" cy="1723549"/>
            </a:xfrm>
            <a:prstGeom prst="rect">
              <a:avLst/>
            </a:prstGeom>
          </p:spPr>
          <p:txBody>
            <a:bodyPr wrap="none">
              <a:spAutoFit/>
            </a:bodyPr>
            <a:lstStyle/>
            <a:p>
              <a:pPr algn="ctr"/>
              <a:r>
                <a:rPr lang="en-US" sz="2400" dirty="0">
                  <a:latin typeface="Arial" panose="020B0604020202020204" pitchFamily="34" charset="0"/>
                  <a:cs typeface="Arial" panose="020B0604020202020204" pitchFamily="34" charset="0"/>
                </a:rPr>
                <a:t>Annual maximal radiation damage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in tungsten at R = 18 cm:</a:t>
              </a:r>
            </a:p>
            <a:p>
              <a:pPr algn="ctr">
                <a:spcBef>
                  <a:spcPts val="600"/>
                </a:spcBef>
                <a:spcAft>
                  <a:spcPts val="600"/>
                </a:spcAft>
              </a:pPr>
              <a:r>
                <a:rPr lang="en-US" sz="2400" b="1" dirty="0">
                  <a:solidFill>
                    <a:srgbClr val="FF0000"/>
                  </a:solidFill>
                  <a:latin typeface="Arial" panose="020B0604020202020204" pitchFamily="34" charset="0"/>
                  <a:cs typeface="Arial" panose="020B0604020202020204" pitchFamily="34" charset="0"/>
                </a:rPr>
                <a:t>0.21 </a:t>
              </a:r>
              <a:r>
                <a:rPr lang="en-US" sz="2400" b="1" dirty="0" err="1">
                  <a:solidFill>
                    <a:srgbClr val="FF0000"/>
                  </a:solidFill>
                  <a:latin typeface="Arial" panose="020B0604020202020204" pitchFamily="34" charset="0"/>
                  <a:cs typeface="Arial" panose="020B0604020202020204" pitchFamily="34" charset="0"/>
                </a:rPr>
                <a:t>dpa</a:t>
              </a:r>
              <a:endParaRPr lang="en-US" sz="2400" b="1" dirty="0">
                <a:solidFill>
                  <a:srgbClr val="FF0000"/>
                </a:solidFill>
                <a:latin typeface="Arial" panose="020B0604020202020204" pitchFamily="34" charset="0"/>
                <a:cs typeface="Arial" panose="020B0604020202020204" pitchFamily="34" charset="0"/>
              </a:endParaRPr>
            </a:p>
            <a:p>
              <a:pPr algn="ctr"/>
              <a:r>
                <a:rPr lang="en-US" sz="2400" dirty="0">
                  <a:latin typeface="Arial" panose="020B0604020202020204" pitchFamily="34" charset="0"/>
                  <a:cs typeface="Arial" panose="020B0604020202020204" pitchFamily="34" charset="0"/>
                </a:rPr>
                <a:t>Radiation damage tests are ongoing. </a:t>
              </a:r>
            </a:p>
          </p:txBody>
        </p:sp>
      </p:grpSp>
      <p:grpSp>
        <p:nvGrpSpPr>
          <p:cNvPr id="12" name="Group 11">
            <a:extLst>
              <a:ext uri="{FF2B5EF4-FFF2-40B4-BE49-F238E27FC236}">
                <a16:creationId xmlns:a16="http://schemas.microsoft.com/office/drawing/2014/main" id="{61FBED11-2ABF-466A-8856-61CE2E3D789C}"/>
              </a:ext>
            </a:extLst>
          </p:cNvPr>
          <p:cNvGrpSpPr/>
          <p:nvPr/>
        </p:nvGrpSpPr>
        <p:grpSpPr>
          <a:xfrm>
            <a:off x="17642167" y="9778228"/>
            <a:ext cx="6336158" cy="7592604"/>
            <a:chOff x="17712505" y="9778228"/>
            <a:chExt cx="6336158" cy="7592604"/>
          </a:xfrm>
        </p:grpSpPr>
        <p:grpSp>
          <p:nvGrpSpPr>
            <p:cNvPr id="10" name="Group 9">
              <a:extLst>
                <a:ext uri="{FF2B5EF4-FFF2-40B4-BE49-F238E27FC236}">
                  <a16:creationId xmlns:a16="http://schemas.microsoft.com/office/drawing/2014/main" id="{0EBE31D4-3812-4C6C-9B50-34C9D06BE1E3}"/>
                </a:ext>
              </a:extLst>
            </p:cNvPr>
            <p:cNvGrpSpPr/>
            <p:nvPr/>
          </p:nvGrpSpPr>
          <p:grpSpPr>
            <a:xfrm>
              <a:off x="17712505" y="15006859"/>
              <a:ext cx="6336158" cy="2363973"/>
              <a:chOff x="17712505" y="15006859"/>
              <a:chExt cx="6336158" cy="2363973"/>
            </a:xfrm>
          </p:grpSpPr>
          <p:grpSp>
            <p:nvGrpSpPr>
              <p:cNvPr id="56" name="Group 55">
                <a:extLst>
                  <a:ext uri="{FF2B5EF4-FFF2-40B4-BE49-F238E27FC236}">
                    <a16:creationId xmlns:a16="http://schemas.microsoft.com/office/drawing/2014/main" id="{4A770460-69B0-4824-9316-5661A0A3AA54}"/>
                  </a:ext>
                </a:extLst>
              </p:cNvPr>
              <p:cNvGrpSpPr/>
              <p:nvPr/>
            </p:nvGrpSpPr>
            <p:grpSpPr>
              <a:xfrm>
                <a:off x="20529460" y="16647528"/>
                <a:ext cx="2508503" cy="723304"/>
                <a:chOff x="21428563" y="16752007"/>
                <a:chExt cx="2448337" cy="723304"/>
              </a:xfrm>
            </p:grpSpPr>
            <p:sp>
              <p:nvSpPr>
                <p:cNvPr id="110" name="Rectangle 109">
                  <a:extLst>
                    <a:ext uri="{FF2B5EF4-FFF2-40B4-BE49-F238E27FC236}">
                      <a16:creationId xmlns:a16="http://schemas.microsoft.com/office/drawing/2014/main" id="{9490F96B-460F-485A-9DF2-BE598706698A}"/>
                    </a:ext>
                  </a:extLst>
                </p:cNvPr>
                <p:cNvSpPr/>
                <p:nvPr/>
              </p:nvSpPr>
              <p:spPr>
                <a:xfrm>
                  <a:off x="21428563" y="16754505"/>
                  <a:ext cx="2448337" cy="720806"/>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Rectangle 107">
                  <a:extLst>
                    <a:ext uri="{FF2B5EF4-FFF2-40B4-BE49-F238E27FC236}">
                      <a16:creationId xmlns:a16="http://schemas.microsoft.com/office/drawing/2014/main" id="{9C29F922-0D41-49EA-8CC5-EC13F6458CA3}"/>
                    </a:ext>
                  </a:extLst>
                </p:cNvPr>
                <p:cNvSpPr/>
                <p:nvPr/>
              </p:nvSpPr>
              <p:spPr>
                <a:xfrm>
                  <a:off x="21428564" y="16752007"/>
                  <a:ext cx="2448336" cy="707886"/>
                </a:xfrm>
                <a:prstGeom prst="rect">
                  <a:avLst/>
                </a:prstGeom>
              </p:spPr>
              <p:txBody>
                <a:bodyPr wrap="square">
                  <a:spAutoFit/>
                </a:bodyPr>
                <a:lstStyle/>
                <a:p>
                  <a:pPr algn="ctr"/>
                  <a:r>
                    <a:rPr lang="en-US" sz="2000" dirty="0">
                      <a:latin typeface="Arial" panose="020B0604020202020204" pitchFamily="34" charset="0"/>
                      <a:cs typeface="Arial" panose="020B0604020202020204" pitchFamily="34" charset="0"/>
                    </a:rPr>
                    <a:t>Power Deposition in </a:t>
                  </a:r>
                </a:p>
                <a:p>
                  <a:pPr algn="ctr"/>
                  <a:r>
                    <a:rPr lang="en-US" sz="2000" dirty="0">
                      <a:latin typeface="Arial" panose="020B0604020202020204" pitchFamily="34" charset="0"/>
                      <a:cs typeface="Arial" panose="020B0604020202020204" pitchFamily="34" charset="0"/>
                    </a:rPr>
                    <a:t>Target (</a:t>
                  </a:r>
                  <a:r>
                    <a:rPr lang="en-US" sz="2000" dirty="0">
                      <a:solidFill>
                        <a:srgbClr val="FF0000"/>
                      </a:solidFill>
                      <a:latin typeface="Arial" panose="020B0604020202020204" pitchFamily="34" charset="0"/>
                      <a:cs typeface="Arial" panose="020B0604020202020204" pitchFamily="34" charset="0"/>
                    </a:rPr>
                    <a:t>17 kW</a:t>
                  </a:r>
                  <a:r>
                    <a:rPr lang="en-US" sz="2000" dirty="0">
                      <a:latin typeface="Arial" panose="020B0604020202020204" pitchFamily="34" charset="0"/>
                      <a:cs typeface="Arial" panose="020B0604020202020204" pitchFamily="34" charset="0"/>
                    </a:rPr>
                    <a:t>)</a:t>
                  </a:r>
                </a:p>
              </p:txBody>
            </p:sp>
          </p:grpSp>
          <p:sp>
            <p:nvSpPr>
              <p:cNvPr id="109" name="Rectangle 108">
                <a:extLst>
                  <a:ext uri="{FF2B5EF4-FFF2-40B4-BE49-F238E27FC236}">
                    <a16:creationId xmlns:a16="http://schemas.microsoft.com/office/drawing/2014/main" id="{E201DB5D-B119-4E75-BB0D-7434A6C19ADB}"/>
                  </a:ext>
                </a:extLst>
              </p:cNvPr>
              <p:cNvSpPr/>
              <p:nvPr/>
            </p:nvSpPr>
            <p:spPr>
              <a:xfrm>
                <a:off x="18501322" y="16650026"/>
                <a:ext cx="1767851" cy="720806"/>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34DB033D-7361-478E-B216-3A8FDE8583DE}"/>
                  </a:ext>
                </a:extLst>
              </p:cNvPr>
              <p:cNvSpPr/>
              <p:nvPr/>
            </p:nvSpPr>
            <p:spPr>
              <a:xfrm>
                <a:off x="18794051" y="16647528"/>
                <a:ext cx="1162498" cy="707886"/>
              </a:xfrm>
              <a:prstGeom prst="rect">
                <a:avLst/>
              </a:prstGeom>
            </p:spPr>
            <p:txBody>
              <a:bodyPr wrap="square">
                <a:spAutoFit/>
              </a:bodyPr>
              <a:lstStyle/>
              <a:p>
                <a:pPr algn="ctr"/>
                <a:r>
                  <a:rPr lang="en-US" sz="2000" dirty="0">
                    <a:latin typeface="Arial" panose="020B0604020202020204" pitchFamily="34" charset="0"/>
                    <a:cs typeface="Arial" panose="020B0604020202020204" pitchFamily="34" charset="0"/>
                  </a:rPr>
                  <a:t>e</a:t>
                </a:r>
                <a:r>
                  <a:rPr lang="en-US" sz="2000" baseline="30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Beam</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 (</a:t>
                </a:r>
                <a:r>
                  <a:rPr lang="en-US" sz="2000" dirty="0">
                    <a:solidFill>
                      <a:srgbClr val="FF0000"/>
                    </a:solidFill>
                    <a:latin typeface="Arial" panose="020B0604020202020204" pitchFamily="34" charset="0"/>
                    <a:cs typeface="Arial" panose="020B0604020202020204" pitchFamily="34" charset="0"/>
                  </a:rPr>
                  <a:t>1 mA</a:t>
                </a:r>
                <a:r>
                  <a:rPr lang="en-US" sz="2000" dirty="0">
                    <a:latin typeface="Arial" panose="020B0604020202020204" pitchFamily="34" charset="0"/>
                    <a:cs typeface="Arial" panose="020B0604020202020204" pitchFamily="34" charset="0"/>
                  </a:rPr>
                  <a:t>)</a:t>
                </a:r>
              </a:p>
            </p:txBody>
          </p:sp>
          <mc:AlternateContent xmlns:mc="http://schemas.openxmlformats.org/markup-compatibility/2006">
            <mc:Choice xmlns:a14="http://schemas.microsoft.com/office/drawing/2010/main" Requires="a14">
              <p:sp>
                <p:nvSpPr>
                  <p:cNvPr id="112" name="Rectangle 111">
                    <a:extLst>
                      <a:ext uri="{FF2B5EF4-FFF2-40B4-BE49-F238E27FC236}">
                        <a16:creationId xmlns:a16="http://schemas.microsoft.com/office/drawing/2014/main" id="{C490DDEA-34E5-42DD-ABC2-F366BF359B0E}"/>
                      </a:ext>
                    </a:extLst>
                  </p:cNvPr>
                  <p:cNvSpPr/>
                  <p:nvPr/>
                </p:nvSpPr>
                <p:spPr>
                  <a:xfrm>
                    <a:off x="18486937" y="15540673"/>
                    <a:ext cx="4787295" cy="861774"/>
                  </a:xfrm>
                  <a:prstGeom prst="rect">
                    <a:avLst/>
                  </a:prstGeom>
                </p:spPr>
                <p:txBody>
                  <a:bodyPr wrap="square">
                    <a:spAutoFit/>
                  </a:bodyPr>
                  <a:lstStyle/>
                  <a:p>
                    <a:pPr>
                      <a:spcBef>
                        <a:spcPts val="0"/>
                      </a:spcBef>
                      <a:spcAft>
                        <a:spcPts val="1200"/>
                      </a:spcAft>
                    </a:pPr>
                    <a:r>
                      <a:rPr lang="en-US" sz="2000" dirty="0">
                        <a:latin typeface="Arial" panose="020B0604020202020204" pitchFamily="34" charset="0"/>
                        <a:cs typeface="Arial" panose="020B0604020202020204" pitchFamily="34" charset="0"/>
                      </a:rPr>
                      <a:t>Optimal Thickness of W Target = </a:t>
                    </a:r>
                    <a:r>
                      <a:rPr lang="en-US" sz="2000" dirty="0">
                        <a:solidFill>
                          <a:srgbClr val="C00000"/>
                        </a:solidFill>
                        <a:latin typeface="Arial" panose="020B0604020202020204" pitchFamily="34" charset="0"/>
                        <a:cs typeface="Arial" panose="020B0604020202020204" pitchFamily="34" charset="0"/>
                      </a:rPr>
                      <a:t>4 mm</a:t>
                    </a:r>
                  </a:p>
                  <a:p>
                    <a:pPr>
                      <a:spcBef>
                        <a:spcPts val="0"/>
                      </a:spcBef>
                      <a:spcAft>
                        <a:spcPts val="1200"/>
                      </a:spcAft>
                    </a:pPr>
                    <a:r>
                      <a:rPr lang="en-US" sz="2000" dirty="0">
                        <a:latin typeface="Arial" panose="020B0604020202020204" pitchFamily="34" charset="0"/>
                        <a:cs typeface="Arial" panose="020B0604020202020204" pitchFamily="34" charset="0"/>
                      </a:rPr>
                      <a:t>e</a:t>
                    </a:r>
                    <a:r>
                      <a:rPr lang="en-US" sz="2000" baseline="30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Yield </a:t>
                    </a:r>
                    <a14:m>
                      <m:oMath xmlns:m="http://schemas.openxmlformats.org/officeDocument/2006/math">
                        <m:r>
                          <a:rPr lang="en-US" sz="2000" b="1" i="1">
                            <a:latin typeface="Cambria Math" panose="02040503050406030204" pitchFamily="18" charset="0"/>
                            <a:ea typeface="Cambria Math" panose="02040503050406030204" pitchFamily="18" charset="0"/>
                          </a:rPr>
                          <m:t>≲</m:t>
                        </m:r>
                      </m:oMath>
                    </a14:m>
                    <a:r>
                      <a:rPr lang="en-US" sz="2000" b="1" dirty="0">
                        <a:latin typeface="Arial" panose="020B0604020202020204" pitchFamily="34" charset="0"/>
                        <a:cs typeface="Arial" panose="020B0604020202020204" pitchFamily="34" charset="0"/>
                      </a:rPr>
                      <a:t> </a:t>
                    </a:r>
                    <a:r>
                      <a:rPr lang="en-US" sz="2000" dirty="0">
                        <a:solidFill>
                          <a:srgbClr val="C00000"/>
                        </a:solidFill>
                        <a:latin typeface="Arial" panose="020B0604020202020204" pitchFamily="34" charset="0"/>
                        <a:cs typeface="Arial" panose="020B0604020202020204" pitchFamily="34" charset="0"/>
                      </a:rPr>
                      <a:t>10</a:t>
                    </a:r>
                    <a:r>
                      <a:rPr lang="en-US" sz="2000" baseline="30000" dirty="0">
                        <a:solidFill>
                          <a:srgbClr val="C00000"/>
                        </a:solidFill>
                        <a:latin typeface="Arial" panose="020B0604020202020204" pitchFamily="34" charset="0"/>
                        <a:cs typeface="Arial" panose="020B0604020202020204" pitchFamily="34" charset="0"/>
                      </a:rPr>
                      <a:t>-3</a:t>
                    </a:r>
                  </a:p>
                </p:txBody>
              </p:sp>
            </mc:Choice>
            <mc:Fallback>
              <p:sp>
                <p:nvSpPr>
                  <p:cNvPr id="112" name="Rectangle 111">
                    <a:extLst>
                      <a:ext uri="{FF2B5EF4-FFF2-40B4-BE49-F238E27FC236}">
                        <a16:creationId xmlns:a16="http://schemas.microsoft.com/office/drawing/2014/main" id="{C490DDEA-34E5-42DD-ABC2-F366BF359B0E}"/>
                      </a:ext>
                    </a:extLst>
                  </p:cNvPr>
                  <p:cNvSpPr>
                    <a:spLocks noRot="1" noChangeAspect="1" noMove="1" noResize="1" noEditPoints="1" noAdjustHandles="1" noChangeArrowheads="1" noChangeShapeType="1" noTextEdit="1"/>
                  </p:cNvSpPr>
                  <p:nvPr/>
                </p:nvSpPr>
                <p:spPr>
                  <a:xfrm>
                    <a:off x="18486937" y="15540673"/>
                    <a:ext cx="4787295" cy="861774"/>
                  </a:xfrm>
                  <a:prstGeom prst="rect">
                    <a:avLst/>
                  </a:prstGeom>
                  <a:blipFill>
                    <a:blip r:embed="rId19"/>
                    <a:stretch>
                      <a:fillRect l="-1274" t="-2817" b="-11972"/>
                    </a:stretch>
                  </a:blipFill>
                </p:spPr>
                <p:txBody>
                  <a:bodyPr/>
                  <a:lstStyle/>
                  <a:p>
                    <a:r>
                      <a:rPr lang="en-US">
                        <a:noFill/>
                      </a:rPr>
                      <a:t> </a:t>
                    </a:r>
                  </a:p>
                </p:txBody>
              </p:sp>
            </mc:Fallback>
          </mc:AlternateContent>
          <p:sp>
            <p:nvSpPr>
              <p:cNvPr id="113" name="Rectangle 112">
                <a:extLst>
                  <a:ext uri="{FF2B5EF4-FFF2-40B4-BE49-F238E27FC236}">
                    <a16:creationId xmlns:a16="http://schemas.microsoft.com/office/drawing/2014/main" id="{65898050-1988-43DD-968C-2BAD9EA440AF}"/>
                  </a:ext>
                </a:extLst>
              </p:cNvPr>
              <p:cNvSpPr/>
              <p:nvPr/>
            </p:nvSpPr>
            <p:spPr>
              <a:xfrm>
                <a:off x="18501322" y="15564274"/>
                <a:ext cx="4536641" cy="377496"/>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Rectangle 113">
                <a:extLst>
                  <a:ext uri="{FF2B5EF4-FFF2-40B4-BE49-F238E27FC236}">
                    <a16:creationId xmlns:a16="http://schemas.microsoft.com/office/drawing/2014/main" id="{4CB681DE-8908-442C-96BF-9443544CC55B}"/>
                  </a:ext>
                </a:extLst>
              </p:cNvPr>
              <p:cNvSpPr/>
              <p:nvPr/>
            </p:nvSpPr>
            <p:spPr>
              <a:xfrm>
                <a:off x="18501323" y="16015251"/>
                <a:ext cx="1767850" cy="377496"/>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5" name="Straight Arrow Connector 114">
                <a:extLst>
                  <a:ext uri="{FF2B5EF4-FFF2-40B4-BE49-F238E27FC236}">
                    <a16:creationId xmlns:a16="http://schemas.microsoft.com/office/drawing/2014/main" id="{62FF905A-2646-4EF1-9D82-382FB576F860}"/>
                  </a:ext>
                </a:extLst>
              </p:cNvPr>
              <p:cNvCxnSpPr>
                <a:cxnSpLocks/>
              </p:cNvCxnSpPr>
              <p:nvPr/>
            </p:nvCxnSpPr>
            <p:spPr>
              <a:xfrm>
                <a:off x="19385247" y="16392115"/>
                <a:ext cx="0" cy="243801"/>
              </a:xfrm>
              <a:prstGeom prst="straightConnector1">
                <a:avLst/>
              </a:prstGeom>
              <a:ln w="158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27E5B94F-3351-40EB-82B4-E4676AA17D46}"/>
                  </a:ext>
                </a:extLst>
              </p:cNvPr>
              <p:cNvCxnSpPr>
                <a:cxnSpLocks/>
                <a:endCxn id="108" idx="0"/>
              </p:cNvCxnSpPr>
              <p:nvPr/>
            </p:nvCxnSpPr>
            <p:spPr>
              <a:xfrm>
                <a:off x="21770014" y="15941770"/>
                <a:ext cx="13698" cy="705758"/>
              </a:xfrm>
              <a:prstGeom prst="straightConnector1">
                <a:avLst/>
              </a:prstGeom>
              <a:ln w="158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75DABBF9-6427-4C6E-AA9C-3D98E29694D9}"/>
                  </a:ext>
                </a:extLst>
              </p:cNvPr>
              <p:cNvCxnSpPr>
                <a:cxnSpLocks/>
                <a:stCxn id="109" idx="3"/>
                <a:endCxn id="110" idx="1"/>
              </p:cNvCxnSpPr>
              <p:nvPr/>
            </p:nvCxnSpPr>
            <p:spPr>
              <a:xfrm>
                <a:off x="20269173" y="17010429"/>
                <a:ext cx="260287" cy="0"/>
              </a:xfrm>
              <a:prstGeom prst="straightConnector1">
                <a:avLst/>
              </a:prstGeom>
              <a:ln w="15875">
                <a:solidFill>
                  <a:srgbClr val="0070C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6" name="Rectangle 75">
                    <a:extLst>
                      <a:ext uri="{FF2B5EF4-FFF2-40B4-BE49-F238E27FC236}">
                        <a16:creationId xmlns:a16="http://schemas.microsoft.com/office/drawing/2014/main" id="{662EA9C4-CE59-4D43-8249-8F531B84E460}"/>
                      </a:ext>
                    </a:extLst>
                  </p:cNvPr>
                  <p:cNvSpPr/>
                  <p:nvPr/>
                </p:nvSpPr>
                <p:spPr>
                  <a:xfrm>
                    <a:off x="17712505" y="15006859"/>
                    <a:ext cx="6336158" cy="400110"/>
                  </a:xfrm>
                  <a:prstGeom prst="rect">
                    <a:avLst/>
                  </a:prstGeom>
                </p:spPr>
                <p:txBody>
                  <a:bodyPr wrap="none">
                    <a:spAutoFit/>
                  </a:bodyPr>
                  <a:lstStyle/>
                  <a:p>
                    <a:pPr>
                      <a:spcAft>
                        <a:spcPts val="1200"/>
                      </a:spcAft>
                    </a:pPr>
                    <a:r>
                      <a:rPr lang="en-US" sz="2000" dirty="0">
                        <a:latin typeface="Arial" panose="020B0604020202020204" pitchFamily="34" charset="0"/>
                        <a:cs typeface="Arial" panose="020B0604020202020204" pitchFamily="34" charset="0"/>
                      </a:rPr>
                      <a:t>For </a:t>
                    </a:r>
                    <a:r>
                      <a:rPr lang="en-US" sz="2000" dirty="0">
                        <a:solidFill>
                          <a:srgbClr val="FF0000"/>
                        </a:solidFill>
                        <a:latin typeface="Arial" panose="020B0604020202020204" pitchFamily="34" charset="0"/>
                        <a:cs typeface="Arial" panose="020B0604020202020204" pitchFamily="34" charset="0"/>
                      </a:rPr>
                      <a:t>120 MeV </a:t>
                    </a:r>
                    <a:r>
                      <a:rPr lang="en-US" sz="2000" dirty="0">
                        <a:latin typeface="Arial" panose="020B0604020202020204" pitchFamily="34" charset="0"/>
                        <a:cs typeface="Arial" panose="020B0604020202020204" pitchFamily="34" charset="0"/>
                      </a:rPr>
                      <a:t>e</a:t>
                    </a:r>
                    <a:r>
                      <a:rPr lang="en-US" sz="2000" baseline="30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and max Figure-of-Merit (</a:t>
                    </a:r>
                    <a:r>
                      <a:rPr lang="en-US" sz="2000" dirty="0" err="1">
                        <a:latin typeface="Arial" panose="020B0604020202020204" pitchFamily="34" charset="0"/>
                        <a:cs typeface="Arial" panose="020B0604020202020204" pitchFamily="34" charset="0"/>
                      </a:rPr>
                      <a:t>FoM</a:t>
                    </a:r>
                    <a:r>
                      <a:rPr lang="en-US" sz="2000" dirty="0">
                        <a:latin typeface="Arial" panose="020B0604020202020204" pitchFamily="34" charset="0"/>
                        <a:cs typeface="Arial" panose="020B0604020202020204" pitchFamily="34" charset="0"/>
                      </a:rPr>
                      <a:t> = </a:t>
                    </a:r>
                    <a14:m>
                      <m:oMath xmlns:m="http://schemas.openxmlformats.org/officeDocument/2006/math">
                        <m:r>
                          <a:rPr lang="en-US" sz="2000" i="1" smtClean="0">
                            <a:latin typeface="Cambria Math" panose="02040503050406030204" pitchFamily="18" charset="0"/>
                            <a:ea typeface="Cambria Math" panose="02040503050406030204" pitchFamily="18" charset="0"/>
                            <a:cs typeface="Arial" panose="020B0604020202020204" pitchFamily="34" charset="0"/>
                          </a:rPr>
                          <m:t>𝑌</m:t>
                        </m:r>
                        <m:sSup>
                          <m:sSupPr>
                            <m:ctrlPr>
                              <a:rPr lang="en-US" sz="2000" i="1">
                                <a:latin typeface="Cambria Math" panose="02040503050406030204" pitchFamily="18" charset="0"/>
                                <a:ea typeface="Cambria Math" panose="02040503050406030204" pitchFamily="18" charset="0"/>
                                <a:cs typeface="Arial" panose="020B0604020202020204" pitchFamily="34" charset="0"/>
                              </a:rPr>
                            </m:ctrlPr>
                          </m:sSupPr>
                          <m:e>
                            <m:r>
                              <a:rPr lang="en-US" sz="2000" i="1">
                                <a:latin typeface="Cambria Math" panose="02040503050406030204" pitchFamily="18" charset="0"/>
                                <a:ea typeface="Cambria Math" panose="02040503050406030204" pitchFamily="18" charset="0"/>
                                <a:cs typeface="Arial" panose="020B0604020202020204" pitchFamily="34" charset="0"/>
                              </a:rPr>
                              <m:t>𝑃</m:t>
                            </m:r>
                          </m:e>
                          <m:sup>
                            <m:r>
                              <a:rPr lang="en-US" sz="2000" i="1">
                                <a:latin typeface="Cambria Math" panose="02040503050406030204" pitchFamily="18" charset="0"/>
                                <a:ea typeface="Cambria Math" panose="02040503050406030204" pitchFamily="18" charset="0"/>
                                <a:cs typeface="Arial" panose="020B0604020202020204" pitchFamily="34" charset="0"/>
                              </a:rPr>
                              <m:t>2</m:t>
                            </m:r>
                          </m:sup>
                        </m:sSup>
                      </m:oMath>
                    </a14:m>
                    <a:r>
                      <a:rPr lang="en-US" sz="2000" dirty="0">
                        <a:latin typeface="Arial" panose="020B0604020202020204" pitchFamily="34" charset="0"/>
                        <a:cs typeface="Arial" panose="020B0604020202020204" pitchFamily="34" charset="0"/>
                      </a:rPr>
                      <a:t>):</a:t>
                    </a:r>
                  </a:p>
                </p:txBody>
              </p:sp>
            </mc:Choice>
            <mc:Fallback>
              <p:sp>
                <p:nvSpPr>
                  <p:cNvPr id="76" name="Rectangle 75">
                    <a:extLst>
                      <a:ext uri="{FF2B5EF4-FFF2-40B4-BE49-F238E27FC236}">
                        <a16:creationId xmlns:a16="http://schemas.microsoft.com/office/drawing/2014/main" id="{662EA9C4-CE59-4D43-8249-8F531B84E460}"/>
                      </a:ext>
                    </a:extLst>
                  </p:cNvPr>
                  <p:cNvSpPr>
                    <a:spLocks noRot="1" noChangeAspect="1" noMove="1" noResize="1" noEditPoints="1" noAdjustHandles="1" noChangeArrowheads="1" noChangeShapeType="1" noTextEdit="1"/>
                  </p:cNvSpPr>
                  <p:nvPr/>
                </p:nvSpPr>
                <p:spPr>
                  <a:xfrm>
                    <a:off x="17712505" y="15006859"/>
                    <a:ext cx="6336158" cy="400110"/>
                  </a:xfrm>
                  <a:prstGeom prst="rect">
                    <a:avLst/>
                  </a:prstGeom>
                  <a:blipFill>
                    <a:blip r:embed="rId20"/>
                    <a:stretch>
                      <a:fillRect l="-962" t="-7692" r="-192" b="-29231"/>
                    </a:stretch>
                  </a:blipFill>
                </p:spPr>
                <p:txBody>
                  <a:bodyPr/>
                  <a:lstStyle/>
                  <a:p>
                    <a:r>
                      <a:rPr lang="en-US">
                        <a:noFill/>
                      </a:rPr>
                      <a:t> </a:t>
                    </a:r>
                  </a:p>
                </p:txBody>
              </p:sp>
            </mc:Fallback>
          </mc:AlternateContent>
        </p:grpSp>
        <p:grpSp>
          <p:nvGrpSpPr>
            <p:cNvPr id="8" name="Group 7">
              <a:extLst>
                <a:ext uri="{FF2B5EF4-FFF2-40B4-BE49-F238E27FC236}">
                  <a16:creationId xmlns:a16="http://schemas.microsoft.com/office/drawing/2014/main" id="{D80422EE-6514-45CD-834E-3CC1DA1773EE}"/>
                </a:ext>
              </a:extLst>
            </p:cNvPr>
            <p:cNvGrpSpPr/>
            <p:nvPr/>
          </p:nvGrpSpPr>
          <p:grpSpPr>
            <a:xfrm>
              <a:off x="17767740" y="9778228"/>
              <a:ext cx="6003804" cy="5162792"/>
              <a:chOff x="17767740" y="9778228"/>
              <a:chExt cx="6003804" cy="5162792"/>
            </a:xfrm>
          </p:grpSpPr>
          <p:sp>
            <p:nvSpPr>
              <p:cNvPr id="106" name="TextBox 105">
                <a:extLst>
                  <a:ext uri="{FF2B5EF4-FFF2-40B4-BE49-F238E27FC236}">
                    <a16:creationId xmlns:a16="http://schemas.microsoft.com/office/drawing/2014/main" id="{32ECBB8D-61DE-4F6C-9CCF-773BA4748E58}"/>
                  </a:ext>
                </a:extLst>
              </p:cNvPr>
              <p:cNvSpPr txBox="1"/>
              <p:nvPr/>
            </p:nvSpPr>
            <p:spPr>
              <a:xfrm>
                <a:off x="17767740" y="9778228"/>
                <a:ext cx="6003804" cy="523220"/>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Yield vs Target Thickness</a:t>
                </a:r>
              </a:p>
            </p:txBody>
          </p:sp>
          <p:grpSp>
            <p:nvGrpSpPr>
              <p:cNvPr id="7" name="Group 6">
                <a:extLst>
                  <a:ext uri="{FF2B5EF4-FFF2-40B4-BE49-F238E27FC236}">
                    <a16:creationId xmlns:a16="http://schemas.microsoft.com/office/drawing/2014/main" id="{B78B8A53-EDBE-4945-B776-FAFB496AEE87}"/>
                  </a:ext>
                </a:extLst>
              </p:cNvPr>
              <p:cNvGrpSpPr/>
              <p:nvPr/>
            </p:nvGrpSpPr>
            <p:grpSpPr>
              <a:xfrm>
                <a:off x="18301016" y="10350591"/>
                <a:ext cx="4875045" cy="4590429"/>
                <a:chOff x="18301016" y="10350591"/>
                <a:chExt cx="4875045" cy="4590429"/>
              </a:xfrm>
            </p:grpSpPr>
            <p:pic>
              <p:nvPicPr>
                <p:cNvPr id="101" name="Picture 100">
                  <a:extLst>
                    <a:ext uri="{FF2B5EF4-FFF2-40B4-BE49-F238E27FC236}">
                      <a16:creationId xmlns:a16="http://schemas.microsoft.com/office/drawing/2014/main" id="{AE547CE0-AF64-4B6A-813A-BF932A0E2A50}"/>
                    </a:ext>
                  </a:extLst>
                </p:cNvPr>
                <p:cNvPicPr>
                  <a:picLocks noChangeAspect="1"/>
                </p:cNvPicPr>
                <p:nvPr/>
              </p:nvPicPr>
              <p:blipFill rotWithShape="1">
                <a:blip r:embed="rId21"/>
                <a:srcRect r="49886" b="49867"/>
                <a:stretch/>
              </p:blipFill>
              <p:spPr>
                <a:xfrm>
                  <a:off x="18301016" y="10350591"/>
                  <a:ext cx="4875045" cy="4590429"/>
                </a:xfrm>
                <a:prstGeom prst="rect">
                  <a:avLst/>
                </a:prstGeom>
              </p:spPr>
            </p:pic>
            <p:sp>
              <p:nvSpPr>
                <p:cNvPr id="103" name="Rectangle 102">
                  <a:extLst>
                    <a:ext uri="{FF2B5EF4-FFF2-40B4-BE49-F238E27FC236}">
                      <a16:creationId xmlns:a16="http://schemas.microsoft.com/office/drawing/2014/main" id="{76479F9E-D67D-4FF7-83BD-CFD64829C2D5}"/>
                    </a:ext>
                  </a:extLst>
                </p:cNvPr>
                <p:cNvSpPr/>
                <p:nvPr/>
              </p:nvSpPr>
              <p:spPr>
                <a:xfrm>
                  <a:off x="21696832" y="13665741"/>
                  <a:ext cx="1167767" cy="315471"/>
                </a:xfrm>
                <a:prstGeom prst="rect">
                  <a:avLst/>
                </a:prstGeom>
              </p:spPr>
              <p:txBody>
                <a:bodyPr wrap="square">
                  <a:spAutoFit/>
                </a:bodyPr>
                <a:lstStyle/>
                <a:p>
                  <a:pPr algn="ctr"/>
                  <a:r>
                    <a:rPr lang="en-US" sz="1450" dirty="0">
                      <a:latin typeface="Arial" panose="020B0604020202020204" pitchFamily="34" charset="0"/>
                      <a:cs typeface="Arial" panose="020B0604020202020204" pitchFamily="34" charset="0"/>
                    </a:rPr>
                    <a:t>Tungsten</a:t>
                  </a:r>
                </a:p>
              </p:txBody>
            </p:sp>
            <p:cxnSp>
              <p:nvCxnSpPr>
                <p:cNvPr id="104" name="Straight Arrow Connector 103">
                  <a:extLst>
                    <a:ext uri="{FF2B5EF4-FFF2-40B4-BE49-F238E27FC236}">
                      <a16:creationId xmlns:a16="http://schemas.microsoft.com/office/drawing/2014/main" id="{0FDE5569-DD15-4FC2-9D20-1E06933966B5}"/>
                    </a:ext>
                  </a:extLst>
                </p:cNvPr>
                <p:cNvCxnSpPr>
                  <a:cxnSpLocks/>
                </p:cNvCxnSpPr>
                <p:nvPr/>
              </p:nvCxnSpPr>
              <p:spPr>
                <a:xfrm>
                  <a:off x="19934066" y="11522013"/>
                  <a:ext cx="0" cy="2728707"/>
                </a:xfrm>
                <a:prstGeom prst="straightConnector1">
                  <a:avLst/>
                </a:prstGeom>
                <a:ln>
                  <a:solidFill>
                    <a:srgbClr val="FF0000"/>
                  </a:solidFill>
                  <a:prstDash val="dash"/>
                  <a:headEnd type="none" w="med" len="med"/>
                  <a:tailEnd type="stealth" w="med" len="med"/>
                </a:ln>
              </p:spPr>
              <p:style>
                <a:lnRef idx="3">
                  <a:schemeClr val="accent1"/>
                </a:lnRef>
                <a:fillRef idx="0">
                  <a:schemeClr val="accent1"/>
                </a:fillRef>
                <a:effectRef idx="2">
                  <a:schemeClr val="accent1"/>
                </a:effectRef>
                <a:fontRef idx="minor">
                  <a:schemeClr val="tx1"/>
                </a:fontRef>
              </p:style>
            </p:cxnSp>
            <p:cxnSp>
              <p:nvCxnSpPr>
                <p:cNvPr id="105" name="Straight Arrow Connector 104">
                  <a:extLst>
                    <a:ext uri="{FF2B5EF4-FFF2-40B4-BE49-F238E27FC236}">
                      <a16:creationId xmlns:a16="http://schemas.microsoft.com/office/drawing/2014/main" id="{234ECB3A-4AA0-498A-A536-E5C97A775BA6}"/>
                    </a:ext>
                  </a:extLst>
                </p:cNvPr>
                <p:cNvCxnSpPr>
                  <a:cxnSpLocks/>
                </p:cNvCxnSpPr>
                <p:nvPr/>
              </p:nvCxnSpPr>
              <p:spPr>
                <a:xfrm flipH="1">
                  <a:off x="19064592" y="11522013"/>
                  <a:ext cx="869473" cy="0"/>
                </a:xfrm>
                <a:prstGeom prst="straightConnector1">
                  <a:avLst/>
                </a:prstGeom>
                <a:ln>
                  <a:solidFill>
                    <a:srgbClr val="FF0000"/>
                  </a:solidFill>
                  <a:prstDash val="dash"/>
                  <a:headEnd type="none" w="med" len="med"/>
                  <a:tailEnd type="stealth" w="med" len="med"/>
                </a:ln>
              </p:spPr>
              <p:style>
                <a:lnRef idx="3">
                  <a:schemeClr val="accent1"/>
                </a:lnRef>
                <a:fillRef idx="0">
                  <a:schemeClr val="accent1"/>
                </a:fillRef>
                <a:effectRef idx="2">
                  <a:schemeClr val="accent1"/>
                </a:effectRef>
                <a:fontRef idx="minor">
                  <a:schemeClr val="tx1"/>
                </a:fontRef>
              </p:style>
            </p:cxnSp>
            <p:sp>
              <p:nvSpPr>
                <p:cNvPr id="102" name="Rectangle 101">
                  <a:extLst>
                    <a:ext uri="{FF2B5EF4-FFF2-40B4-BE49-F238E27FC236}">
                      <a16:creationId xmlns:a16="http://schemas.microsoft.com/office/drawing/2014/main" id="{50548021-4EE6-4CBD-B8AA-A64A0ED8BCA6}"/>
                    </a:ext>
                  </a:extLst>
                </p:cNvPr>
                <p:cNvSpPr/>
                <p:nvPr/>
              </p:nvSpPr>
              <p:spPr>
                <a:xfrm>
                  <a:off x="19372360" y="12529350"/>
                  <a:ext cx="1793626" cy="315471"/>
                </a:xfrm>
                <a:prstGeom prst="rect">
                  <a:avLst/>
                </a:prstGeom>
              </p:spPr>
              <p:txBody>
                <a:bodyPr wrap="square">
                  <a:spAutoFit/>
                </a:bodyPr>
                <a:lstStyle/>
                <a:p>
                  <a:r>
                    <a:rPr lang="en-US" sz="1450" b="1" dirty="0" err="1">
                      <a:latin typeface="Arial" panose="020B0604020202020204" pitchFamily="34" charset="0"/>
                      <a:cs typeface="Arial" panose="020B0604020202020204" pitchFamily="34" charset="0"/>
                    </a:rPr>
                    <a:t>Δp</a:t>
                  </a:r>
                  <a:r>
                    <a:rPr lang="en-US" sz="1450" b="1" baseline="-25000" dirty="0" err="1">
                      <a:latin typeface="Arial" panose="020B0604020202020204" pitchFamily="34" charset="0"/>
                      <a:cs typeface="Arial" panose="020B0604020202020204" pitchFamily="34" charset="0"/>
                    </a:rPr>
                    <a:t>e</a:t>
                  </a:r>
                  <a:r>
                    <a:rPr lang="en-US" sz="1450" b="1" baseline="-25000" dirty="0">
                      <a:latin typeface="Arial" panose="020B0604020202020204" pitchFamily="34" charset="0"/>
                      <a:cs typeface="Arial" panose="020B0604020202020204" pitchFamily="34" charset="0"/>
                    </a:rPr>
                    <a:t>+</a:t>
                  </a:r>
                  <a:r>
                    <a:rPr lang="en-US" sz="1450" b="1" dirty="0">
                      <a:latin typeface="Arial" panose="020B0604020202020204" pitchFamily="34" charset="0"/>
                      <a:cs typeface="Arial" panose="020B0604020202020204" pitchFamily="34" charset="0"/>
                    </a:rPr>
                    <a:t>/p</a:t>
                  </a:r>
                  <a:r>
                    <a:rPr lang="en-US" sz="1450" b="1" baseline="-25000" dirty="0">
                      <a:latin typeface="Arial" panose="020B0604020202020204" pitchFamily="34" charset="0"/>
                      <a:cs typeface="Arial" panose="020B0604020202020204" pitchFamily="34" charset="0"/>
                    </a:rPr>
                    <a:t>e+</a:t>
                  </a:r>
                  <a:r>
                    <a:rPr lang="en-US" sz="1450" b="1" dirty="0">
                      <a:latin typeface="Arial" panose="020B0604020202020204" pitchFamily="34" charset="0"/>
                      <a:cs typeface="Arial" panose="020B0604020202020204" pitchFamily="34" charset="0"/>
                    </a:rPr>
                    <a:t> = ±0.05 </a:t>
                  </a:r>
                </a:p>
              </p:txBody>
            </p:sp>
          </p:grpSp>
        </p:grpSp>
      </p:grpSp>
    </p:spTree>
    <p:extLst>
      <p:ext uri="{BB962C8B-B14F-4D97-AF65-F5344CB8AC3E}">
        <p14:creationId xmlns:p14="http://schemas.microsoft.com/office/powerpoint/2010/main" val="1106861631"/>
      </p:ext>
    </p:extLst>
  </p:cSld>
  <p:clrMapOvr>
    <a:masterClrMapping/>
  </p:clrMapOvr>
</p:sld>
</file>

<file path=ppt/theme/theme1.xml><?xml version="1.0" encoding="utf-8"?>
<a:theme xmlns:a="http://schemas.openxmlformats.org/drawingml/2006/main" name="36x48poster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36x48posterTemplate</Template>
  <TotalTime>8365</TotalTime>
  <Words>761</Words>
  <Application>Microsoft Office PowerPoint</Application>
  <PresentationFormat>Custom</PresentationFormat>
  <Paragraphs>51</Paragraphs>
  <Slides>1</Slides>
  <Notes>1</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6" baseType="lpstr">
      <vt:lpstr>Arial</vt:lpstr>
      <vt:lpstr>Calibri</vt:lpstr>
      <vt:lpstr>Cambria Math</vt:lpstr>
      <vt:lpstr>36x48posterTemplate</vt:lpstr>
      <vt:lpstr>Acrobat Document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Gianluigi Ciovati</dc:creator>
  <cp:lastModifiedBy>Andriy Ushakov</cp:lastModifiedBy>
  <cp:revision>152</cp:revision>
  <cp:lastPrinted>2023-04-26T19:34:06Z</cp:lastPrinted>
  <dcterms:created xsi:type="dcterms:W3CDTF">2014-06-06T20:44:19Z</dcterms:created>
  <dcterms:modified xsi:type="dcterms:W3CDTF">2023-05-02T14:36:55Z</dcterms:modified>
</cp:coreProperties>
</file>

<file path=docProps/thumbnail.jpeg>
</file>